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Anton" charset="1" panose="00000500000000000000"/>
      <p:regular r:id="rId29"/>
    </p:embeddedFont>
    <p:embeddedFont>
      <p:font typeface="Montserrat Classic" charset="1" panose="00000500000000000000"/>
      <p:regular r:id="rId30"/>
    </p:embeddedFont>
    <p:embeddedFont>
      <p:font typeface="Montserrat Classic Bold" charset="1" panose="00000800000000000000"/>
      <p:regular r:id="rId31"/>
    </p:embeddedFont>
    <p:embeddedFont>
      <p:font typeface="Bebas Neue Bold" charset="1" panose="020B0606020202050201"/>
      <p:regular r:id="rId32"/>
    </p:embeddedFont>
    <p:embeddedFont>
      <p:font typeface="Raleway Medium" charset="1" panose="00000000000000000000"/>
      <p:regular r:id="rId33"/>
    </p:embeddedFont>
    <p:embeddedFont>
      <p:font typeface="The Youngest Serif" charset="1" panose="00000500000000000000"/>
      <p:regular r:id="rId34"/>
    </p:embeddedFont>
    <p:embeddedFont>
      <p:font typeface="Canva Sans" charset="1" panose="020B0503030501040103"/>
      <p:regular r:id="rId35"/>
    </p:embeddedFont>
    <p:embeddedFont>
      <p:font typeface="Bebas Neue" charset="1" panose="00000500000000000000"/>
      <p:regular r:id="rId36"/>
    </p:embeddedFont>
    <p:embeddedFont>
      <p:font typeface="Canva Sans Bold" charset="1" panose="020B0803030501040103"/>
      <p:regular r:id="rId37"/>
    </p:embeddedFont>
    <p:embeddedFont>
      <p:font typeface="Montserrat Bold" charset="1" panose="000008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Sj1LmVoo.mp4" Type="http://schemas.openxmlformats.org/officeDocument/2006/relationships/video"/><Relationship Id="rId11" Target="../media/VAGSj1LmVoo.mp4" Type="http://schemas.microsoft.com/office/2007/relationships/media"/><Relationship Id="rId2" Target="../media/image1.jpeg" Type="http://schemas.openxmlformats.org/officeDocument/2006/relationships/image"/><Relationship Id="rId3" Target="../media/image27.jpeg" Type="http://schemas.openxmlformats.org/officeDocument/2006/relationships/image"/><Relationship Id="rId4" Target="../media/VAGSj5_G4qI.mp4" Type="http://schemas.openxmlformats.org/officeDocument/2006/relationships/video"/><Relationship Id="rId5" Target="../media/VAGSj5_G4qI.mp4" Type="http://schemas.microsoft.com/office/2007/relationships/media"/><Relationship Id="rId6" Target="../media/image28.jpeg" Type="http://schemas.openxmlformats.org/officeDocument/2006/relationships/image"/><Relationship Id="rId7" Target="../media/VAGSj8OM-dE.mp4" Type="http://schemas.openxmlformats.org/officeDocument/2006/relationships/video"/><Relationship Id="rId8" Target="../media/VAGSj8OM-dE.mp4" Type="http://schemas.microsoft.com/office/2007/relationships/media"/><Relationship Id="rId9" Target="../media/image2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jpeg" Type="http://schemas.openxmlformats.org/officeDocument/2006/relationships/image"/><Relationship Id="rId4" Target="../media/VAGSkWZI5UY.mp4" Type="http://schemas.openxmlformats.org/officeDocument/2006/relationships/video"/><Relationship Id="rId5" Target="../media/VAGSkWZI5UY.mp4" Type="http://schemas.microsoft.com/office/2007/relationships/media"/><Relationship Id="rId6" Target="../media/image31.jpeg" Type="http://schemas.openxmlformats.org/officeDocument/2006/relationships/image"/><Relationship Id="rId7" Target="../media/VAGSkfLbggk.mp4" Type="http://schemas.openxmlformats.org/officeDocument/2006/relationships/video"/><Relationship Id="rId8" Target="../media/VAGSkfLbggk.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jpeg" Type="http://schemas.openxmlformats.org/officeDocument/2006/relationships/image"/><Relationship Id="rId6" Target="../media/VAGSmicZrlI.mp4" Type="http://schemas.openxmlformats.org/officeDocument/2006/relationships/video"/><Relationship Id="rId7" Target="../media/VAGSmicZrlI.mp4" Type="http://schemas.microsoft.com/office/2007/relationships/media"/></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github.com/AhmedRefat10/Ai-Trainer" TargetMode="External" Type="http://schemas.openxmlformats.org/officeDocument/2006/relationships/hyperlink"/><Relationship Id="rId4" Target="https://advanced-ai-trainer.streamlit.app"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505207" y="682599"/>
            <a:ext cx="9404563" cy="94045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273139" y="1450531"/>
            <a:ext cx="7868699" cy="78686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8242509" y="3503495"/>
            <a:ext cx="1030630" cy="103063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14811" y="4968113"/>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13" id="13"/>
          <p:cNvSpPr/>
          <p:nvPr/>
        </p:nvSpPr>
        <p:spPr>
          <a:xfrm flipH="false" flipV="false" rot="0">
            <a:off x="14450958" y="6480769"/>
            <a:ext cx="478436" cy="837524"/>
          </a:xfrm>
          <a:custGeom>
            <a:avLst/>
            <a:gdLst/>
            <a:ahLst/>
            <a:cxnLst/>
            <a:rect r="r" b="b" t="t" l="l"/>
            <a:pathLst>
              <a:path h="837524" w="478436">
                <a:moveTo>
                  <a:pt x="0" y="0"/>
                </a:moveTo>
                <a:lnTo>
                  <a:pt x="478436" y="0"/>
                </a:lnTo>
                <a:lnTo>
                  <a:pt x="478436" y="837525"/>
                </a:lnTo>
                <a:lnTo>
                  <a:pt x="0" y="837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414811" y="2607349"/>
            <a:ext cx="7827698" cy="4892978"/>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AI-POWERED FITNESS TRAINER </a:t>
            </a:r>
          </a:p>
        </p:txBody>
      </p:sp>
      <p:grpSp>
        <p:nvGrpSpPr>
          <p:cNvPr name="Group 15" id="15"/>
          <p:cNvGrpSpPr/>
          <p:nvPr/>
        </p:nvGrpSpPr>
        <p:grpSpPr>
          <a:xfrm rot="0">
            <a:off x="9706849" y="1884241"/>
            <a:ext cx="7001279" cy="700127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7719" t="0" r="-37719"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31975" y="2870573"/>
            <a:ext cx="7598875" cy="2498130"/>
          </a:xfrm>
          <a:custGeom>
            <a:avLst/>
            <a:gdLst/>
            <a:ahLst/>
            <a:cxnLst/>
            <a:rect r="r" b="b" t="t" l="l"/>
            <a:pathLst>
              <a:path h="2498130" w="7598875">
                <a:moveTo>
                  <a:pt x="0" y="0"/>
                </a:moveTo>
                <a:lnTo>
                  <a:pt x="7598875" y="0"/>
                </a:lnTo>
                <a:lnTo>
                  <a:pt x="7598875" y="2498131"/>
                </a:lnTo>
                <a:lnTo>
                  <a:pt x="0" y="24981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72390" y="6282265"/>
            <a:ext cx="8123953" cy="2670750"/>
          </a:xfrm>
          <a:custGeom>
            <a:avLst/>
            <a:gdLst/>
            <a:ahLst/>
            <a:cxnLst/>
            <a:rect r="r" b="b" t="t" l="l"/>
            <a:pathLst>
              <a:path h="2670750" w="8123953">
                <a:moveTo>
                  <a:pt x="0" y="0"/>
                </a:moveTo>
                <a:lnTo>
                  <a:pt x="8123953" y="0"/>
                </a:lnTo>
                <a:lnTo>
                  <a:pt x="8123953" y="2670749"/>
                </a:lnTo>
                <a:lnTo>
                  <a:pt x="0" y="2670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176060" y="4455142"/>
            <a:ext cx="2392660" cy="1827122"/>
          </a:xfrm>
          <a:custGeom>
            <a:avLst/>
            <a:gdLst/>
            <a:ahLst/>
            <a:cxnLst/>
            <a:rect r="r" b="b" t="t" l="l"/>
            <a:pathLst>
              <a:path h="1827122" w="2392660">
                <a:moveTo>
                  <a:pt x="0" y="0"/>
                </a:moveTo>
                <a:lnTo>
                  <a:pt x="2392660" y="0"/>
                </a:lnTo>
                <a:lnTo>
                  <a:pt x="2392660" y="1827123"/>
                </a:lnTo>
                <a:lnTo>
                  <a:pt x="0" y="18271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831975" y="611374"/>
            <a:ext cx="3617497" cy="929642"/>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Bebas Neue"/>
                <a:ea typeface="Bebas Neue"/>
                <a:cs typeface="Bebas Neue"/>
                <a:sym typeface="Bebas Neue"/>
              </a:rPr>
              <a:t>Stage  2</a:t>
            </a:r>
          </a:p>
        </p:txBody>
      </p:sp>
      <p:sp>
        <p:nvSpPr>
          <p:cNvPr name="TextBox 7" id="7"/>
          <p:cNvSpPr txBox="true"/>
          <p:nvPr/>
        </p:nvSpPr>
        <p:spPr>
          <a:xfrm rot="0">
            <a:off x="2002877" y="2017266"/>
            <a:ext cx="3602712" cy="613409"/>
          </a:xfrm>
          <a:prstGeom prst="rect">
            <a:avLst/>
          </a:prstGeom>
        </p:spPr>
        <p:txBody>
          <a:bodyPr anchor="t" rtlCol="false" tIns="0" lIns="0" bIns="0" rIns="0">
            <a:spAutoFit/>
          </a:bodyPr>
          <a:lstStyle/>
          <a:p>
            <a:pPr algn="ctr">
              <a:lnSpc>
                <a:spcPts val="5040"/>
              </a:lnSpc>
            </a:pPr>
            <a:r>
              <a:rPr lang="en-US" sz="3600" b="true">
                <a:solidFill>
                  <a:srgbClr val="1C0140"/>
                </a:solidFill>
                <a:latin typeface="Canva Sans Bold"/>
                <a:ea typeface="Canva Sans Bold"/>
                <a:cs typeface="Canva Sans Bold"/>
                <a:sym typeface="Canva Sans Bold"/>
              </a:rPr>
              <a:t>Pose Estimation</a:t>
            </a:r>
          </a:p>
        </p:txBody>
      </p:sp>
      <p:sp>
        <p:nvSpPr>
          <p:cNvPr name="TextBox 8" id="8"/>
          <p:cNvSpPr txBox="true"/>
          <p:nvPr/>
        </p:nvSpPr>
        <p:spPr>
          <a:xfrm rot="0">
            <a:off x="1600950" y="3133155"/>
            <a:ext cx="6060924" cy="1934866"/>
          </a:xfrm>
          <a:prstGeom prst="rect">
            <a:avLst/>
          </a:prstGeom>
        </p:spPr>
        <p:txBody>
          <a:bodyPr anchor="t" rtlCol="false" tIns="0" lIns="0" bIns="0" rIns="0">
            <a:spAutoFit/>
          </a:bodyPr>
          <a:lstStyle/>
          <a:p>
            <a:pPr algn="ctr">
              <a:lnSpc>
                <a:spcPts val="2553"/>
              </a:lnSpc>
              <a:spcBef>
                <a:spcPct val="0"/>
              </a:spcBef>
            </a:pPr>
            <a:r>
              <a:rPr lang="en-US" sz="1824">
                <a:solidFill>
                  <a:srgbClr val="000000"/>
                </a:solidFill>
                <a:latin typeface="Montserrat Classic"/>
                <a:ea typeface="Montserrat Classic"/>
                <a:cs typeface="Montserrat Classic"/>
                <a:sym typeface="Montserrat Classic"/>
              </a:rPr>
              <a:t>We are utilizing </a:t>
            </a:r>
            <a:r>
              <a:rPr lang="en-US" b="true" sz="1824">
                <a:solidFill>
                  <a:srgbClr val="000000"/>
                </a:solidFill>
                <a:latin typeface="Montserrat Classic Bold"/>
                <a:ea typeface="Montserrat Classic Bold"/>
                <a:cs typeface="Montserrat Classic Bold"/>
                <a:sym typeface="Montserrat Classic Bold"/>
              </a:rPr>
              <a:t>MediaPipe</a:t>
            </a:r>
            <a:r>
              <a:rPr lang="en-US" sz="1824">
                <a:solidFill>
                  <a:srgbClr val="000000"/>
                </a:solidFill>
                <a:latin typeface="Montserrat Classic"/>
                <a:ea typeface="Montserrat Classic"/>
                <a:cs typeface="Montserrat Classic"/>
                <a:sym typeface="Montserrat Classic"/>
              </a:rPr>
              <a:t>, a powerful cross-platform framework, for real-time pose estimation in our AI-powered fitness trainer. It is known for its efficiency and accuracy, tracking</a:t>
            </a:r>
            <a:r>
              <a:rPr lang="en-US" b="true" sz="1824">
                <a:solidFill>
                  <a:srgbClr val="000000"/>
                </a:solidFill>
                <a:latin typeface="Montserrat Classic Bold"/>
                <a:ea typeface="Montserrat Classic Bold"/>
                <a:cs typeface="Montserrat Classic Bold"/>
                <a:sym typeface="Montserrat Classic Bold"/>
              </a:rPr>
              <a:t> 33 key body landmarks</a:t>
            </a:r>
            <a:r>
              <a:rPr lang="en-US" sz="1824">
                <a:solidFill>
                  <a:srgbClr val="000000"/>
                </a:solidFill>
                <a:latin typeface="Montserrat Classic"/>
                <a:ea typeface="Montserrat Classic"/>
                <a:cs typeface="Montserrat Classic"/>
                <a:sym typeface="Montserrat Classic"/>
              </a:rPr>
              <a:t> to analyze user posture and movements during workouts.</a:t>
            </a:r>
          </a:p>
        </p:txBody>
      </p:sp>
      <p:sp>
        <p:nvSpPr>
          <p:cNvPr name="TextBox 9" id="9"/>
          <p:cNvSpPr txBox="true"/>
          <p:nvPr/>
        </p:nvSpPr>
        <p:spPr>
          <a:xfrm rot="0">
            <a:off x="10900121" y="5302029"/>
            <a:ext cx="4794647" cy="613409"/>
          </a:xfrm>
          <a:prstGeom prst="rect">
            <a:avLst/>
          </a:prstGeom>
        </p:spPr>
        <p:txBody>
          <a:bodyPr anchor="t" rtlCol="false" tIns="0" lIns="0" bIns="0" rIns="0">
            <a:spAutoFit/>
          </a:bodyPr>
          <a:lstStyle/>
          <a:p>
            <a:pPr algn="ctr" marL="0" indent="0" lvl="0">
              <a:lnSpc>
                <a:spcPts val="5040"/>
              </a:lnSpc>
              <a:spcBef>
                <a:spcPct val="0"/>
              </a:spcBef>
            </a:pPr>
            <a:r>
              <a:rPr lang="en-US" b="true" sz="3600" strike="noStrike" u="none">
                <a:solidFill>
                  <a:srgbClr val="1C0140"/>
                </a:solidFill>
                <a:latin typeface="Canva Sans Bold"/>
                <a:ea typeface="Canva Sans Bold"/>
                <a:cs typeface="Canva Sans Bold"/>
                <a:sym typeface="Canva Sans Bold"/>
              </a:rPr>
              <a:t>Workout Classifiction</a:t>
            </a:r>
          </a:p>
        </p:txBody>
      </p:sp>
      <p:sp>
        <p:nvSpPr>
          <p:cNvPr name="TextBox 10" id="10"/>
          <p:cNvSpPr txBox="true"/>
          <p:nvPr/>
        </p:nvSpPr>
        <p:spPr>
          <a:xfrm rot="0">
            <a:off x="9978807" y="6538528"/>
            <a:ext cx="6911119" cy="2110599"/>
          </a:xfrm>
          <a:prstGeom prst="rect">
            <a:avLst/>
          </a:prstGeom>
        </p:spPr>
        <p:txBody>
          <a:bodyPr anchor="t" rtlCol="false" tIns="0" lIns="0" bIns="0" rIns="0">
            <a:spAutoFit/>
          </a:bodyPr>
          <a:lstStyle/>
          <a:p>
            <a:pPr algn="ctr">
              <a:lnSpc>
                <a:spcPts val="2842"/>
              </a:lnSpc>
              <a:spcBef>
                <a:spcPct val="0"/>
              </a:spcBef>
            </a:pPr>
            <a:r>
              <a:rPr lang="en-US" sz="2030">
                <a:solidFill>
                  <a:srgbClr val="000000"/>
                </a:solidFill>
                <a:latin typeface="Montserrat Classic"/>
                <a:ea typeface="Montserrat Classic"/>
                <a:cs typeface="Montserrat Classic"/>
                <a:sym typeface="Montserrat Classic"/>
              </a:rPr>
              <a:t>A</a:t>
            </a:r>
            <a:r>
              <a:rPr lang="en-US" sz="2030">
                <a:solidFill>
                  <a:srgbClr val="000000"/>
                </a:solidFill>
                <a:latin typeface="Montserrat Classic"/>
                <a:ea typeface="Montserrat Classic"/>
                <a:cs typeface="Montserrat Classic"/>
                <a:sym typeface="Montserrat Classic"/>
              </a:rPr>
              <a:t>utomatically identify the exercises being performed by analyzing movement patterns from pose estimation data.By extracting key features like joint angles and body movement, the system compares this data to predefined templates of common exercises (e.g., squats, push-ups).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21169" y="3328719"/>
            <a:ext cx="7463491" cy="5539911"/>
          </a:xfrm>
          <a:custGeom>
            <a:avLst/>
            <a:gdLst/>
            <a:ahLst/>
            <a:cxnLst/>
            <a:rect r="r" b="b" t="t" l="l"/>
            <a:pathLst>
              <a:path h="5539911" w="7463491">
                <a:moveTo>
                  <a:pt x="0" y="0"/>
                </a:moveTo>
                <a:lnTo>
                  <a:pt x="7463490" y="0"/>
                </a:lnTo>
                <a:lnTo>
                  <a:pt x="7463490" y="5539910"/>
                </a:lnTo>
                <a:lnTo>
                  <a:pt x="0" y="5539910"/>
                </a:lnTo>
                <a:lnTo>
                  <a:pt x="0" y="0"/>
                </a:lnTo>
                <a:close/>
              </a:path>
            </a:pathLst>
          </a:custGeom>
          <a:blipFill>
            <a:blip r:embed="rId3"/>
            <a:stretch>
              <a:fillRect l="0" t="0" r="0" b="0"/>
            </a:stretch>
          </a:blipFill>
        </p:spPr>
      </p:sp>
      <p:sp>
        <p:nvSpPr>
          <p:cNvPr name="Freeform 4" id="4"/>
          <p:cNvSpPr/>
          <p:nvPr/>
        </p:nvSpPr>
        <p:spPr>
          <a:xfrm flipH="false" flipV="false" rot="0">
            <a:off x="8317114" y="1278669"/>
            <a:ext cx="9667971" cy="5209676"/>
          </a:xfrm>
          <a:custGeom>
            <a:avLst/>
            <a:gdLst/>
            <a:ahLst/>
            <a:cxnLst/>
            <a:rect r="r" b="b" t="t" l="l"/>
            <a:pathLst>
              <a:path h="5209676" w="9667971">
                <a:moveTo>
                  <a:pt x="0" y="0"/>
                </a:moveTo>
                <a:lnTo>
                  <a:pt x="9667971" y="0"/>
                </a:lnTo>
                <a:lnTo>
                  <a:pt x="9667971" y="5209676"/>
                </a:lnTo>
                <a:lnTo>
                  <a:pt x="0" y="5209676"/>
                </a:lnTo>
                <a:lnTo>
                  <a:pt x="0" y="0"/>
                </a:lnTo>
                <a:close/>
              </a:path>
            </a:pathLst>
          </a:custGeom>
          <a:blipFill>
            <a:blip r:embed="rId4"/>
            <a:stretch>
              <a:fillRect l="0" t="0" r="-3358" b="0"/>
            </a:stretch>
          </a:blipFill>
        </p:spPr>
      </p:sp>
      <p:sp>
        <p:nvSpPr>
          <p:cNvPr name="TextBox 5" id="5"/>
          <p:cNvSpPr txBox="true"/>
          <p:nvPr/>
        </p:nvSpPr>
        <p:spPr>
          <a:xfrm rot="0">
            <a:off x="831975" y="611374"/>
            <a:ext cx="3617497" cy="929642"/>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Bebas Neue"/>
                <a:ea typeface="Bebas Neue"/>
                <a:cs typeface="Bebas Neue"/>
                <a:sym typeface="Bebas Neue"/>
              </a:rPr>
              <a:t>Stage  2</a:t>
            </a:r>
          </a:p>
        </p:txBody>
      </p:sp>
      <p:sp>
        <p:nvSpPr>
          <p:cNvPr name="TextBox 6" id="6"/>
          <p:cNvSpPr txBox="true"/>
          <p:nvPr/>
        </p:nvSpPr>
        <p:spPr>
          <a:xfrm rot="0">
            <a:off x="164546" y="1661858"/>
            <a:ext cx="4952356" cy="1198244"/>
          </a:xfrm>
          <a:prstGeom prst="rect">
            <a:avLst/>
          </a:prstGeom>
        </p:spPr>
        <p:txBody>
          <a:bodyPr anchor="t" rtlCol="false" tIns="0" lIns="0" bIns="0" rIns="0">
            <a:spAutoFit/>
          </a:bodyPr>
          <a:lstStyle/>
          <a:p>
            <a:pPr algn="ctr">
              <a:lnSpc>
                <a:spcPts val="5040"/>
              </a:lnSpc>
            </a:pPr>
            <a:r>
              <a:rPr lang="en-US" sz="3600" b="true">
                <a:solidFill>
                  <a:srgbClr val="1C0140"/>
                </a:solidFill>
                <a:latin typeface="Canva Sans Bold"/>
                <a:ea typeface="Canva Sans Bold"/>
                <a:cs typeface="Canva Sans Bold"/>
                <a:sym typeface="Canva Sans Bold"/>
              </a:rPr>
              <a:t> The Best Model </a:t>
            </a:r>
          </a:p>
          <a:p>
            <a:pPr algn="ctr" marL="0" indent="0" lvl="0">
              <a:lnSpc>
                <a:spcPts val="4620"/>
              </a:lnSpc>
              <a:spcBef>
                <a:spcPct val="0"/>
              </a:spcBef>
            </a:pPr>
            <a:r>
              <a:rPr lang="en-US" b="true" sz="3300" strike="noStrike" u="none">
                <a:solidFill>
                  <a:srgbClr val="1C0140"/>
                </a:solidFill>
                <a:latin typeface="Canva Sans Bold"/>
                <a:ea typeface="Canva Sans Bold"/>
                <a:cs typeface="Canva Sans Bold"/>
                <a:sym typeface="Canva Sans Bold"/>
              </a:rPr>
              <a:t>Random Forest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657" t="0" r="657" b="0"/>
          <a:stretch>
            <a:fillRect/>
          </a:stretch>
        </p:blipFill>
        <p:spPr>
          <a:xfrm flipH="false" flipV="false" rot="0">
            <a:off x="636673" y="723698"/>
            <a:ext cx="7562333" cy="4310530"/>
          </a:xfrm>
          <a:prstGeom prst="rect">
            <a:avLst/>
          </a:prstGeom>
        </p:spPr>
      </p:pic>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657" t="0" r="657" b="0"/>
          <a:stretch>
            <a:fillRect/>
          </a:stretch>
        </p:blipFill>
        <p:spPr>
          <a:xfrm flipH="false" flipV="false" rot="0">
            <a:off x="9351316" y="563570"/>
            <a:ext cx="8124187" cy="4630786"/>
          </a:xfrm>
          <a:prstGeom prst="rect">
            <a:avLst/>
          </a:prstGeom>
        </p:spPr>
      </p:pic>
      <p:pic>
        <p:nvPicPr>
          <p:cNvPr name="Picture 5" id="5">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657" t="0" r="5706" b="0"/>
          <a:stretch>
            <a:fillRect/>
          </a:stretch>
        </p:blipFill>
        <p:spPr>
          <a:xfrm flipH="false" flipV="false" rot="0">
            <a:off x="5006062" y="5455767"/>
            <a:ext cx="7593858" cy="4561901"/>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video>
              <p:cMediaNode vol="100000">
                <p:cTn fill="hold" display="false">
                  <p:stCondLst>
                    <p:cond delay="indefinite"/>
                  </p:stCondLst>
                </p:cTn>
                <p:tgtEl>
                  <p:spTgt spid="4"/>
                </p:tgtEl>
              </p:cMediaNode>
            </p:video>
            <p:video>
              <p:cMediaNode vol="100000">
                <p:cTn fill="hold" display="false">
                  <p:stCondLst>
                    <p:cond delay="indefinite"/>
                  </p:stCondLst>
                </p:cTn>
                <p:tgtEl>
                  <p:spTgt spid="5"/>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2471893"/>
            <a:ext cx="5348689" cy="1758382"/>
          </a:xfrm>
          <a:custGeom>
            <a:avLst/>
            <a:gdLst/>
            <a:ahLst/>
            <a:cxnLst/>
            <a:rect r="r" b="b" t="t" l="l"/>
            <a:pathLst>
              <a:path h="1758382" w="5348689">
                <a:moveTo>
                  <a:pt x="0" y="0"/>
                </a:moveTo>
                <a:lnTo>
                  <a:pt x="5348689" y="0"/>
                </a:lnTo>
                <a:lnTo>
                  <a:pt x="5348689" y="1758382"/>
                </a:lnTo>
                <a:lnTo>
                  <a:pt x="0" y="17583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377389" y="3077717"/>
            <a:ext cx="1684331" cy="1286216"/>
          </a:xfrm>
          <a:custGeom>
            <a:avLst/>
            <a:gdLst/>
            <a:ahLst/>
            <a:cxnLst/>
            <a:rect r="r" b="b" t="t" l="l"/>
            <a:pathLst>
              <a:path h="1286216" w="1684331">
                <a:moveTo>
                  <a:pt x="0" y="0"/>
                </a:moveTo>
                <a:lnTo>
                  <a:pt x="1684331" y="0"/>
                </a:lnTo>
                <a:lnTo>
                  <a:pt x="1684331" y="1286216"/>
                </a:lnTo>
                <a:lnTo>
                  <a:pt x="0" y="12862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88003" y="4474946"/>
            <a:ext cx="5147435" cy="1692219"/>
          </a:xfrm>
          <a:custGeom>
            <a:avLst/>
            <a:gdLst/>
            <a:ahLst/>
            <a:cxnLst/>
            <a:rect r="r" b="b" t="t" l="l"/>
            <a:pathLst>
              <a:path h="1692219" w="5147435">
                <a:moveTo>
                  <a:pt x="0" y="0"/>
                </a:moveTo>
                <a:lnTo>
                  <a:pt x="5147435" y="0"/>
                </a:lnTo>
                <a:lnTo>
                  <a:pt x="5147435" y="1692219"/>
                </a:lnTo>
                <a:lnTo>
                  <a:pt x="0" y="16922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635438" y="4951314"/>
            <a:ext cx="1684331" cy="1286216"/>
          </a:xfrm>
          <a:custGeom>
            <a:avLst/>
            <a:gdLst/>
            <a:ahLst/>
            <a:cxnLst/>
            <a:rect r="r" b="b" t="t" l="l"/>
            <a:pathLst>
              <a:path h="1286216" w="1684331">
                <a:moveTo>
                  <a:pt x="0" y="0"/>
                </a:moveTo>
                <a:lnTo>
                  <a:pt x="1684330" y="0"/>
                </a:lnTo>
                <a:lnTo>
                  <a:pt x="1684330" y="1286216"/>
                </a:lnTo>
                <a:lnTo>
                  <a:pt x="0" y="12862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635438" y="6126518"/>
            <a:ext cx="5147435" cy="1692219"/>
          </a:xfrm>
          <a:custGeom>
            <a:avLst/>
            <a:gdLst/>
            <a:ahLst/>
            <a:cxnLst/>
            <a:rect r="r" b="b" t="t" l="l"/>
            <a:pathLst>
              <a:path h="1692219" w="5147435">
                <a:moveTo>
                  <a:pt x="0" y="0"/>
                </a:moveTo>
                <a:lnTo>
                  <a:pt x="5147435" y="0"/>
                </a:lnTo>
                <a:lnTo>
                  <a:pt x="5147435" y="1692219"/>
                </a:lnTo>
                <a:lnTo>
                  <a:pt x="0" y="16922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60860" y="914400"/>
            <a:ext cx="3617497" cy="929642"/>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Bebas Neue"/>
                <a:ea typeface="Bebas Neue"/>
                <a:cs typeface="Bebas Neue"/>
                <a:sym typeface="Bebas Neue"/>
              </a:rPr>
              <a:t>Stage  3</a:t>
            </a:r>
          </a:p>
        </p:txBody>
      </p:sp>
      <p:sp>
        <p:nvSpPr>
          <p:cNvPr name="TextBox 9" id="9"/>
          <p:cNvSpPr txBox="true"/>
          <p:nvPr/>
        </p:nvSpPr>
        <p:spPr>
          <a:xfrm rot="0">
            <a:off x="1773220" y="2691954"/>
            <a:ext cx="3859649" cy="1251584"/>
          </a:xfrm>
          <a:prstGeom prst="rect">
            <a:avLst/>
          </a:prstGeom>
        </p:spPr>
        <p:txBody>
          <a:bodyPr anchor="t" rtlCol="false" tIns="0" lIns="0" bIns="0" rIns="0">
            <a:spAutoFit/>
          </a:bodyPr>
          <a:lstStyle/>
          <a:p>
            <a:pPr algn="ctr">
              <a:lnSpc>
                <a:spcPts val="5040"/>
              </a:lnSpc>
            </a:pPr>
            <a:r>
              <a:rPr lang="en-US" sz="3600" b="true">
                <a:solidFill>
                  <a:srgbClr val="1C0140"/>
                </a:solidFill>
                <a:latin typeface="Canva Sans Bold"/>
                <a:ea typeface="Canva Sans Bold"/>
                <a:cs typeface="Canva Sans Bold"/>
                <a:sym typeface="Canva Sans Bold"/>
              </a:rPr>
              <a:t>Body Orientation</a:t>
            </a:r>
          </a:p>
          <a:p>
            <a:pPr algn="ctr">
              <a:lnSpc>
                <a:spcPts val="5040"/>
              </a:lnSpc>
            </a:pPr>
            <a:r>
              <a:rPr lang="en-US" sz="3600" b="true">
                <a:solidFill>
                  <a:srgbClr val="1C0140"/>
                </a:solidFill>
                <a:latin typeface="Canva Sans Bold"/>
                <a:ea typeface="Canva Sans Bold"/>
                <a:cs typeface="Canva Sans Bold"/>
                <a:sym typeface="Canva Sans Bold"/>
              </a:rPr>
              <a:t>Detection</a:t>
            </a:r>
          </a:p>
        </p:txBody>
      </p:sp>
      <p:sp>
        <p:nvSpPr>
          <p:cNvPr name="TextBox 10" id="10"/>
          <p:cNvSpPr txBox="true"/>
          <p:nvPr/>
        </p:nvSpPr>
        <p:spPr>
          <a:xfrm rot="0">
            <a:off x="6304536" y="4981013"/>
            <a:ext cx="3498175" cy="613409"/>
          </a:xfrm>
          <a:prstGeom prst="rect">
            <a:avLst/>
          </a:prstGeom>
        </p:spPr>
        <p:txBody>
          <a:bodyPr anchor="t" rtlCol="false" tIns="0" lIns="0" bIns="0" rIns="0">
            <a:spAutoFit/>
          </a:bodyPr>
          <a:lstStyle/>
          <a:p>
            <a:pPr algn="ctr" marL="0" indent="0" lvl="0">
              <a:lnSpc>
                <a:spcPts val="5040"/>
              </a:lnSpc>
              <a:spcBef>
                <a:spcPct val="0"/>
              </a:spcBef>
            </a:pPr>
            <a:r>
              <a:rPr lang="en-US" b="true" sz="3600">
                <a:solidFill>
                  <a:srgbClr val="1C0140"/>
                </a:solidFill>
                <a:latin typeface="Canva Sans Bold"/>
                <a:ea typeface="Canva Sans Bold"/>
                <a:cs typeface="Canva Sans Bold"/>
                <a:sym typeface="Canva Sans Bold"/>
              </a:rPr>
              <a:t>Counters Start  </a:t>
            </a:r>
          </a:p>
        </p:txBody>
      </p:sp>
      <p:sp>
        <p:nvSpPr>
          <p:cNvPr name="TextBox 11" id="11"/>
          <p:cNvSpPr txBox="true"/>
          <p:nvPr/>
        </p:nvSpPr>
        <p:spPr>
          <a:xfrm rot="0">
            <a:off x="11241453" y="6632585"/>
            <a:ext cx="3481983" cy="613409"/>
          </a:xfrm>
          <a:prstGeom prst="rect">
            <a:avLst/>
          </a:prstGeom>
        </p:spPr>
        <p:txBody>
          <a:bodyPr anchor="t" rtlCol="false" tIns="0" lIns="0" bIns="0" rIns="0">
            <a:spAutoFit/>
          </a:bodyPr>
          <a:lstStyle/>
          <a:p>
            <a:pPr algn="ctr" marL="0" indent="0" lvl="0">
              <a:lnSpc>
                <a:spcPts val="5040"/>
              </a:lnSpc>
              <a:spcBef>
                <a:spcPct val="0"/>
              </a:spcBef>
            </a:pPr>
            <a:r>
              <a:rPr lang="en-US" b="true" sz="3600">
                <a:solidFill>
                  <a:srgbClr val="1C0140"/>
                </a:solidFill>
                <a:latin typeface="Canva Sans Bold"/>
                <a:ea typeface="Canva Sans Bold"/>
                <a:cs typeface="Canva Sans Bold"/>
                <a:sym typeface="Canva Sans Bold"/>
              </a:rPr>
              <a:t>Error Detection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8649" y="3230092"/>
            <a:ext cx="16553849" cy="5442078"/>
          </a:xfrm>
          <a:custGeom>
            <a:avLst/>
            <a:gdLst/>
            <a:ahLst/>
            <a:cxnLst/>
            <a:rect r="r" b="b" t="t" l="l"/>
            <a:pathLst>
              <a:path h="5442078" w="16553849">
                <a:moveTo>
                  <a:pt x="0" y="0"/>
                </a:moveTo>
                <a:lnTo>
                  <a:pt x="16553849" y="0"/>
                </a:lnTo>
                <a:lnTo>
                  <a:pt x="16553849" y="5442078"/>
                </a:lnTo>
                <a:lnTo>
                  <a:pt x="0" y="5442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60860" y="914400"/>
            <a:ext cx="3617497" cy="929642"/>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Bebas Neue"/>
                <a:ea typeface="Bebas Neue"/>
                <a:cs typeface="Bebas Neue"/>
                <a:sym typeface="Bebas Neue"/>
              </a:rPr>
              <a:t>Stage  3</a:t>
            </a:r>
          </a:p>
        </p:txBody>
      </p:sp>
      <p:sp>
        <p:nvSpPr>
          <p:cNvPr name="TextBox 5" id="5"/>
          <p:cNvSpPr txBox="true"/>
          <p:nvPr/>
        </p:nvSpPr>
        <p:spPr>
          <a:xfrm rot="0">
            <a:off x="860860" y="1777367"/>
            <a:ext cx="4409343" cy="1216024"/>
          </a:xfrm>
          <a:prstGeom prst="rect">
            <a:avLst/>
          </a:prstGeom>
        </p:spPr>
        <p:txBody>
          <a:bodyPr anchor="t" rtlCol="false" tIns="0" lIns="0" bIns="0" rIns="0">
            <a:spAutoFit/>
          </a:bodyPr>
          <a:lstStyle/>
          <a:p>
            <a:pPr algn="ctr">
              <a:lnSpc>
                <a:spcPts val="4900"/>
              </a:lnSpc>
            </a:pPr>
            <a:r>
              <a:rPr lang="en-US" sz="3500" b="true">
                <a:solidFill>
                  <a:srgbClr val="1C0140"/>
                </a:solidFill>
                <a:latin typeface="Canva Sans Bold"/>
                <a:ea typeface="Canva Sans Bold"/>
                <a:cs typeface="Canva Sans Bold"/>
                <a:sym typeface="Canva Sans Bold"/>
              </a:rPr>
              <a:t>Body Orientation</a:t>
            </a:r>
          </a:p>
          <a:p>
            <a:pPr algn="ctr">
              <a:lnSpc>
                <a:spcPts val="4900"/>
              </a:lnSpc>
            </a:pPr>
            <a:r>
              <a:rPr lang="en-US" sz="3500" b="true">
                <a:solidFill>
                  <a:srgbClr val="1C0140"/>
                </a:solidFill>
                <a:latin typeface="Canva Sans Bold"/>
                <a:ea typeface="Canva Sans Bold"/>
                <a:cs typeface="Canva Sans Bold"/>
                <a:sym typeface="Canva Sans Bold"/>
              </a:rPr>
              <a:t>Detection</a:t>
            </a:r>
          </a:p>
        </p:txBody>
      </p:sp>
      <p:sp>
        <p:nvSpPr>
          <p:cNvPr name="TextBox 6" id="6"/>
          <p:cNvSpPr txBox="true"/>
          <p:nvPr/>
        </p:nvSpPr>
        <p:spPr>
          <a:xfrm rot="0">
            <a:off x="2208762" y="3694156"/>
            <a:ext cx="13627059" cy="4475851"/>
          </a:xfrm>
          <a:prstGeom prst="rect">
            <a:avLst/>
          </a:prstGeom>
        </p:spPr>
        <p:txBody>
          <a:bodyPr anchor="t" rtlCol="false" tIns="0" lIns="0" bIns="0" rIns="0">
            <a:spAutoFit/>
          </a:bodyPr>
          <a:lstStyle/>
          <a:p>
            <a:pPr algn="l">
              <a:lnSpc>
                <a:spcPts val="2754"/>
              </a:lnSpc>
              <a:spcBef>
                <a:spcPct val="0"/>
              </a:spcBef>
            </a:pPr>
            <a:r>
              <a:rPr lang="en-US" sz="1967">
                <a:solidFill>
                  <a:srgbClr val="000000"/>
                </a:solidFill>
                <a:latin typeface="Canva Sans"/>
                <a:ea typeface="Canva Sans"/>
                <a:cs typeface="Canva Sans"/>
                <a:sym typeface="Canva Sans"/>
              </a:rPr>
              <a:t>The orientation detection algorithm utilizes key points from the body, specifically the shoulders and elbows, to determine the user's position relative to the camera (either front-facing or side-facing). Here’s a summary of its </a:t>
            </a:r>
            <a:r>
              <a:rPr lang="en-US" b="true" sz="1967">
                <a:solidFill>
                  <a:srgbClr val="000000"/>
                </a:solidFill>
                <a:latin typeface="Canva Sans Bold"/>
                <a:ea typeface="Canva Sans Bold"/>
                <a:cs typeface="Canva Sans Bold"/>
                <a:sym typeface="Canva Sans Bold"/>
              </a:rPr>
              <a:t>principles:</a:t>
            </a:r>
          </a:p>
          <a:p>
            <a:pPr algn="l">
              <a:lnSpc>
                <a:spcPts val="2754"/>
              </a:lnSpc>
              <a:spcBef>
                <a:spcPct val="0"/>
              </a:spcBef>
            </a:pPr>
            <a:r>
              <a:rPr lang="en-US" sz="1967">
                <a:solidFill>
                  <a:srgbClr val="000000"/>
                </a:solidFill>
                <a:latin typeface="Canva Sans"/>
                <a:ea typeface="Canva Sans"/>
                <a:cs typeface="Canva Sans"/>
                <a:sym typeface="Canva Sans"/>
              </a:rPr>
              <a:t>Landmark Detection: The algorithm employs MediaPipe Pose to identify key body landmarks, particularly the left and right shoulders and elbows, serving as reference points for assessing orientation.</a:t>
            </a:r>
          </a:p>
          <a:p>
            <a:pPr algn="l">
              <a:lnSpc>
                <a:spcPts val="2754"/>
              </a:lnSpc>
              <a:spcBef>
                <a:spcPct val="0"/>
              </a:spcBef>
            </a:pPr>
            <a:r>
              <a:rPr lang="en-US" b="true" sz="1967">
                <a:solidFill>
                  <a:srgbClr val="000000"/>
                </a:solidFill>
                <a:latin typeface="Canva Sans Bold"/>
                <a:ea typeface="Canva Sans Bold"/>
                <a:cs typeface="Canva Sans Bold"/>
                <a:sym typeface="Canva Sans Bold"/>
              </a:rPr>
              <a:t>Distance Calculations:</a:t>
            </a:r>
          </a:p>
          <a:p>
            <a:pPr algn="l">
              <a:lnSpc>
                <a:spcPts val="2754"/>
              </a:lnSpc>
              <a:spcBef>
                <a:spcPct val="0"/>
              </a:spcBef>
            </a:pPr>
            <a:r>
              <a:rPr lang="en-US" sz="1967">
                <a:solidFill>
                  <a:srgbClr val="000000"/>
                </a:solidFill>
                <a:latin typeface="Canva Sans"/>
                <a:ea typeface="Canva Sans"/>
                <a:cs typeface="Canva Sans"/>
                <a:sym typeface="Canva Sans"/>
              </a:rPr>
              <a:t>The Euclidean distance between the shoulder landmarks is calculated to gauge shoulder spacing.</a:t>
            </a:r>
          </a:p>
          <a:p>
            <a:pPr algn="l">
              <a:lnSpc>
                <a:spcPts val="2754"/>
              </a:lnSpc>
              <a:spcBef>
                <a:spcPct val="0"/>
              </a:spcBef>
            </a:pPr>
            <a:r>
              <a:rPr lang="en-US" sz="1967">
                <a:solidFill>
                  <a:srgbClr val="000000"/>
                </a:solidFill>
                <a:latin typeface="Canva Sans"/>
                <a:ea typeface="Canva Sans"/>
                <a:cs typeface="Canva Sans"/>
                <a:sym typeface="Canva Sans"/>
              </a:rPr>
              <a:t>The distance between the shoulder and the most visible elbow (determined by visibility scores) is also computed.</a:t>
            </a:r>
          </a:p>
          <a:p>
            <a:pPr algn="l">
              <a:lnSpc>
                <a:spcPts val="2754"/>
              </a:lnSpc>
              <a:spcBef>
                <a:spcPct val="0"/>
              </a:spcBef>
            </a:pPr>
            <a:r>
              <a:rPr lang="en-US" b="true" sz="1967">
                <a:solidFill>
                  <a:srgbClr val="000000"/>
                </a:solidFill>
                <a:latin typeface="Canva Sans Bold"/>
                <a:ea typeface="Canva Sans Bold"/>
                <a:cs typeface="Canva Sans Bold"/>
                <a:sym typeface="Canva Sans Bold"/>
              </a:rPr>
              <a:t>Ratio Determination:</a:t>
            </a:r>
            <a:r>
              <a:rPr lang="en-US" sz="1967">
                <a:solidFill>
                  <a:srgbClr val="000000"/>
                </a:solidFill>
                <a:latin typeface="Canva Sans"/>
                <a:ea typeface="Canva Sans"/>
                <a:cs typeface="Canva Sans"/>
                <a:sym typeface="Canva Sans"/>
              </a:rPr>
              <a:t> A ratio of shoulder-to-shoulder distance to shoulder-to-elbow distance is calculated. A ratio exceeding a threshold (e.g., 0.6) indicates a front-facing position, while a lower ratio suggests a side-facing orientation.</a:t>
            </a:r>
          </a:p>
          <a:p>
            <a:pPr algn="l">
              <a:lnSpc>
                <a:spcPts val="2754"/>
              </a:lnSpc>
              <a:spcBef>
                <a:spcPct val="0"/>
              </a:spcBef>
            </a:pPr>
            <a:r>
              <a:rPr lang="en-US" b="true" sz="1967">
                <a:solidFill>
                  <a:srgbClr val="000000"/>
                </a:solidFill>
                <a:latin typeface="Canva Sans Bold"/>
                <a:ea typeface="Canva Sans Bold"/>
                <a:cs typeface="Canva Sans Bold"/>
                <a:sym typeface="Canva Sans Bold"/>
              </a:rPr>
              <a:t>Visibility Check:</a:t>
            </a:r>
            <a:r>
              <a:rPr lang="en-US" sz="1967">
                <a:solidFill>
                  <a:srgbClr val="000000"/>
                </a:solidFill>
                <a:latin typeface="Canva Sans"/>
                <a:ea typeface="Canva Sans"/>
                <a:cs typeface="Canva Sans"/>
                <a:sym typeface="Canva Sans"/>
              </a:rPr>
              <a:t> The algorithm includes a visibility check to focus on the most visible shoulder and elbow, ensuring reliability even with partial occlusion.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9355196" y="559668"/>
            <a:ext cx="8149035" cy="4583832"/>
          </a:xfrm>
          <a:prstGeom prst="rect">
            <a:avLst/>
          </a:prstGeom>
        </p:spPr>
      </p:pic>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657" t="0" r="657" b="0"/>
          <a:stretch>
            <a:fillRect/>
          </a:stretch>
        </p:blipFill>
        <p:spPr>
          <a:xfrm flipH="false" flipV="false" rot="0">
            <a:off x="535871" y="3788726"/>
            <a:ext cx="8351099" cy="4760126"/>
          </a:xfrm>
          <a:prstGeom prst="rect">
            <a:avLst/>
          </a:prstGeom>
        </p:spPr>
      </p:pic>
      <p:sp>
        <p:nvSpPr>
          <p:cNvPr name="TextBox 5" id="5"/>
          <p:cNvSpPr txBox="true"/>
          <p:nvPr/>
        </p:nvSpPr>
        <p:spPr>
          <a:xfrm rot="0">
            <a:off x="860860" y="914400"/>
            <a:ext cx="3617497" cy="929642"/>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Bebas Neue"/>
                <a:ea typeface="Bebas Neue"/>
                <a:cs typeface="Bebas Neue"/>
                <a:sym typeface="Bebas Neue"/>
              </a:rPr>
              <a:t>Stage  3</a:t>
            </a:r>
          </a:p>
        </p:txBody>
      </p:sp>
      <p:sp>
        <p:nvSpPr>
          <p:cNvPr name="TextBox 6" id="6"/>
          <p:cNvSpPr txBox="true"/>
          <p:nvPr/>
        </p:nvSpPr>
        <p:spPr>
          <a:xfrm rot="0">
            <a:off x="535871" y="1786892"/>
            <a:ext cx="4922650" cy="976629"/>
          </a:xfrm>
          <a:prstGeom prst="rect">
            <a:avLst/>
          </a:prstGeom>
        </p:spPr>
        <p:txBody>
          <a:bodyPr anchor="t" rtlCol="false" tIns="0" lIns="0" bIns="0" rIns="0">
            <a:spAutoFit/>
          </a:bodyPr>
          <a:lstStyle/>
          <a:p>
            <a:pPr algn="ctr" marL="0" indent="0" lvl="0">
              <a:lnSpc>
                <a:spcPts val="3920"/>
              </a:lnSpc>
              <a:spcBef>
                <a:spcPct val="0"/>
              </a:spcBef>
            </a:pPr>
            <a:r>
              <a:rPr lang="en-US" b="true" sz="2800" strike="noStrike" u="none">
                <a:solidFill>
                  <a:srgbClr val="1C0140"/>
                </a:solidFill>
                <a:latin typeface="Canva Sans Bold"/>
                <a:ea typeface="Canva Sans Bold"/>
                <a:cs typeface="Canva Sans Bold"/>
                <a:sym typeface="Canva Sans Bold"/>
              </a:rPr>
              <a:t>Body Orientation</a:t>
            </a:r>
          </a:p>
          <a:p>
            <a:pPr algn="ctr" marL="0" indent="0" lvl="0">
              <a:lnSpc>
                <a:spcPts val="3920"/>
              </a:lnSpc>
              <a:spcBef>
                <a:spcPct val="0"/>
              </a:spcBef>
            </a:pPr>
            <a:r>
              <a:rPr lang="en-US" b="true" sz="2800" strike="noStrike" u="none">
                <a:solidFill>
                  <a:srgbClr val="1C0140"/>
                </a:solidFill>
                <a:latin typeface="Canva Sans Bold"/>
                <a:ea typeface="Canva Sans Bold"/>
                <a:cs typeface="Canva Sans Bold"/>
                <a:sym typeface="Canva Sans Bold"/>
              </a:rPr>
              <a:t>Detection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video>
              <p:cMediaNode vol="100000">
                <p:cTn fill="hold" display="false">
                  <p:stCondLst>
                    <p:cond delay="indefinite"/>
                  </p:stCondLst>
                </p:cTn>
                <p:tgtEl>
                  <p:spTgt spid="4"/>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1209" y="2268749"/>
            <a:ext cx="8245541" cy="3845071"/>
          </a:xfrm>
          <a:custGeom>
            <a:avLst/>
            <a:gdLst/>
            <a:ahLst/>
            <a:cxnLst/>
            <a:rect r="r" b="b" t="t" l="l"/>
            <a:pathLst>
              <a:path h="3845071" w="8245541">
                <a:moveTo>
                  <a:pt x="0" y="0"/>
                </a:moveTo>
                <a:lnTo>
                  <a:pt x="8245541" y="0"/>
                </a:lnTo>
                <a:lnTo>
                  <a:pt x="8245541" y="3845071"/>
                </a:lnTo>
                <a:lnTo>
                  <a:pt x="0" y="3845071"/>
                </a:lnTo>
                <a:lnTo>
                  <a:pt x="0" y="0"/>
                </a:lnTo>
                <a:close/>
              </a:path>
            </a:pathLst>
          </a:custGeom>
          <a:blipFill>
            <a:blip r:embed="rId3"/>
            <a:stretch>
              <a:fillRect l="0" t="0" r="0" b="0"/>
            </a:stretch>
          </a:blipFill>
        </p:spPr>
      </p:sp>
      <p:sp>
        <p:nvSpPr>
          <p:cNvPr name="Freeform 4" id="4"/>
          <p:cNvSpPr/>
          <p:nvPr/>
        </p:nvSpPr>
        <p:spPr>
          <a:xfrm flipH="false" flipV="false" rot="0">
            <a:off x="9182100" y="5143500"/>
            <a:ext cx="8657867" cy="4037347"/>
          </a:xfrm>
          <a:custGeom>
            <a:avLst/>
            <a:gdLst/>
            <a:ahLst/>
            <a:cxnLst/>
            <a:rect r="r" b="b" t="t" l="l"/>
            <a:pathLst>
              <a:path h="4037347" w="8657867">
                <a:moveTo>
                  <a:pt x="0" y="0"/>
                </a:moveTo>
                <a:lnTo>
                  <a:pt x="8657867" y="0"/>
                </a:lnTo>
                <a:lnTo>
                  <a:pt x="8657867" y="4037347"/>
                </a:lnTo>
                <a:lnTo>
                  <a:pt x="0" y="4037347"/>
                </a:lnTo>
                <a:lnTo>
                  <a:pt x="0" y="0"/>
                </a:lnTo>
                <a:close/>
              </a:path>
            </a:pathLst>
          </a:custGeom>
          <a:blipFill>
            <a:blip r:embed="rId4"/>
            <a:stretch>
              <a:fillRect l="-93" t="0" r="-93" b="0"/>
            </a:stretch>
          </a:blipFill>
        </p:spPr>
      </p:sp>
      <p:sp>
        <p:nvSpPr>
          <p:cNvPr name="TextBox 5" id="5"/>
          <p:cNvSpPr txBox="true"/>
          <p:nvPr/>
        </p:nvSpPr>
        <p:spPr>
          <a:xfrm rot="0">
            <a:off x="822950" y="364171"/>
            <a:ext cx="3617497" cy="929642"/>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Bebas Neue"/>
                <a:ea typeface="Bebas Neue"/>
                <a:cs typeface="Bebas Neue"/>
                <a:sym typeface="Bebas Neue"/>
              </a:rPr>
              <a:t>Stage  3</a:t>
            </a:r>
          </a:p>
        </p:txBody>
      </p:sp>
      <p:sp>
        <p:nvSpPr>
          <p:cNvPr name="TextBox 6" id="6"/>
          <p:cNvSpPr txBox="true"/>
          <p:nvPr/>
        </p:nvSpPr>
        <p:spPr>
          <a:xfrm rot="0">
            <a:off x="1658958" y="1227139"/>
            <a:ext cx="1945481" cy="563879"/>
          </a:xfrm>
          <a:prstGeom prst="rect">
            <a:avLst/>
          </a:prstGeom>
        </p:spPr>
        <p:txBody>
          <a:bodyPr anchor="t" rtlCol="false" tIns="0" lIns="0" bIns="0" rIns="0">
            <a:spAutoFit/>
          </a:bodyPr>
          <a:lstStyle/>
          <a:p>
            <a:pPr algn="ctr" marL="0" indent="0" lvl="0">
              <a:lnSpc>
                <a:spcPts val="4620"/>
              </a:lnSpc>
              <a:spcBef>
                <a:spcPct val="0"/>
              </a:spcBef>
            </a:pPr>
            <a:r>
              <a:rPr lang="en-US" b="true" sz="3300" strike="noStrike" u="none">
                <a:solidFill>
                  <a:srgbClr val="1C0140"/>
                </a:solidFill>
                <a:latin typeface="Montserrat Classic Bold"/>
                <a:ea typeface="Montserrat Classic Bold"/>
                <a:cs typeface="Montserrat Classic Bold"/>
                <a:sym typeface="Montserrat Classic Bold"/>
              </a:rPr>
              <a:t>Counters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860860" y="914400"/>
            <a:ext cx="3617497" cy="929642"/>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Bebas Neue"/>
                <a:ea typeface="Bebas Neue"/>
                <a:cs typeface="Bebas Neue"/>
                <a:sym typeface="Bebas Neue"/>
              </a:rPr>
              <a:t>Stage  3</a:t>
            </a:r>
          </a:p>
        </p:txBody>
      </p:sp>
      <p:sp>
        <p:nvSpPr>
          <p:cNvPr name="Freeform 4" id="4"/>
          <p:cNvSpPr/>
          <p:nvPr/>
        </p:nvSpPr>
        <p:spPr>
          <a:xfrm flipH="false" flipV="false" rot="0">
            <a:off x="860860" y="2905762"/>
            <a:ext cx="14876793" cy="4890746"/>
          </a:xfrm>
          <a:custGeom>
            <a:avLst/>
            <a:gdLst/>
            <a:ahLst/>
            <a:cxnLst/>
            <a:rect r="r" b="b" t="t" l="l"/>
            <a:pathLst>
              <a:path h="4890746" w="14876793">
                <a:moveTo>
                  <a:pt x="0" y="0"/>
                </a:moveTo>
                <a:lnTo>
                  <a:pt x="14876794" y="0"/>
                </a:lnTo>
                <a:lnTo>
                  <a:pt x="14876794" y="4890746"/>
                </a:lnTo>
                <a:lnTo>
                  <a:pt x="0" y="48907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690072" y="2867662"/>
            <a:ext cx="8811938" cy="5046345"/>
          </a:xfrm>
          <a:prstGeom prst="rect">
            <a:avLst/>
          </a:prstGeom>
        </p:spPr>
        <p:txBody>
          <a:bodyPr anchor="t" rtlCol="false" tIns="0" lIns="0" bIns="0" rIns="0">
            <a:spAutoFit/>
          </a:bodyPr>
          <a:lstStyle/>
          <a:p>
            <a:pPr algn="l">
              <a:lnSpc>
                <a:spcPts val="2799"/>
              </a:lnSpc>
            </a:pPr>
            <a:r>
              <a:rPr lang="en-US" sz="1999" b="true">
                <a:solidFill>
                  <a:srgbClr val="000000"/>
                </a:solidFill>
                <a:latin typeface="Canva Sans Bold"/>
                <a:ea typeface="Canva Sans Bold"/>
                <a:cs typeface="Canva Sans Bold"/>
                <a:sym typeface="Canva Sans Bold"/>
              </a:rPr>
              <a:t>Squats:</a:t>
            </a:r>
          </a:p>
          <a:p>
            <a:pPr algn="l">
              <a:lnSpc>
                <a:spcPts val="2659"/>
              </a:lnSpc>
            </a:pPr>
            <a:r>
              <a:rPr lang="en-US" sz="1899" b="true">
                <a:solidFill>
                  <a:srgbClr val="000000"/>
                </a:solidFill>
                <a:latin typeface="Canva Sans Bold"/>
                <a:ea typeface="Canva Sans Bold"/>
                <a:cs typeface="Canva Sans Bold"/>
                <a:sym typeface="Canva Sans Bold"/>
              </a:rPr>
              <a:t>Depth Issue:</a:t>
            </a:r>
            <a:r>
              <a:rPr lang="en-US" sz="1899">
                <a:solidFill>
                  <a:srgbClr val="000000"/>
                </a:solidFill>
                <a:latin typeface="Canva Sans"/>
                <a:ea typeface="Canva Sans"/>
                <a:cs typeface="Canva Sans"/>
                <a:sym typeface="Canva Sans"/>
              </a:rPr>
              <a:t> Not squatting low enough .</a:t>
            </a:r>
          </a:p>
          <a:p>
            <a:pPr algn="l">
              <a:lnSpc>
                <a:spcPts val="2659"/>
              </a:lnSpc>
            </a:pPr>
            <a:r>
              <a:rPr lang="en-US" sz="1899" b="true">
                <a:solidFill>
                  <a:srgbClr val="000000"/>
                </a:solidFill>
                <a:latin typeface="Canva Sans Bold"/>
                <a:ea typeface="Canva Sans Bold"/>
                <a:cs typeface="Canva Sans Bold"/>
                <a:sym typeface="Canva Sans Bold"/>
              </a:rPr>
              <a:t>Back Posture:</a:t>
            </a:r>
            <a:r>
              <a:rPr lang="en-US" sz="1899">
                <a:solidFill>
                  <a:srgbClr val="000000"/>
                </a:solidFill>
                <a:latin typeface="Canva Sans"/>
                <a:ea typeface="Canva Sans"/>
                <a:cs typeface="Canva Sans"/>
                <a:sym typeface="Canva Sans"/>
              </a:rPr>
              <a:t> Rounding your back or leaning forward.</a:t>
            </a:r>
          </a:p>
          <a:p>
            <a:pPr algn="l">
              <a:lnSpc>
                <a:spcPts val="2659"/>
              </a:lnSpc>
            </a:pPr>
            <a:r>
              <a:rPr lang="en-US" sz="1899" b="true">
                <a:solidFill>
                  <a:srgbClr val="000000"/>
                </a:solidFill>
                <a:latin typeface="Canva Sans Bold"/>
                <a:ea typeface="Canva Sans Bold"/>
                <a:cs typeface="Canva Sans Bold"/>
                <a:sym typeface="Canva Sans Bold"/>
              </a:rPr>
              <a:t>Knee Alignment: </a:t>
            </a:r>
            <a:r>
              <a:rPr lang="en-US" sz="1899">
                <a:solidFill>
                  <a:srgbClr val="000000"/>
                </a:solidFill>
                <a:latin typeface="Canva Sans"/>
                <a:ea typeface="Canva Sans"/>
                <a:cs typeface="Canva Sans"/>
                <a:sym typeface="Canva Sans"/>
              </a:rPr>
              <a:t>Knees moving inward or too far forward.</a:t>
            </a:r>
          </a:p>
          <a:p>
            <a:pPr algn="l">
              <a:lnSpc>
                <a:spcPts val="2659"/>
              </a:lnSpc>
            </a:pPr>
          </a:p>
          <a:p>
            <a:pPr algn="l">
              <a:lnSpc>
                <a:spcPts val="2799"/>
              </a:lnSpc>
            </a:pPr>
            <a:r>
              <a:rPr lang="en-US" sz="1999" b="true">
                <a:solidFill>
                  <a:srgbClr val="000000"/>
                </a:solidFill>
                <a:latin typeface="Canva Sans Bold"/>
                <a:ea typeface="Canva Sans Bold"/>
                <a:cs typeface="Canva Sans Bold"/>
                <a:sym typeface="Canva Sans Bold"/>
              </a:rPr>
              <a:t>Bicep Curls:</a:t>
            </a:r>
          </a:p>
          <a:p>
            <a:pPr algn="l">
              <a:lnSpc>
                <a:spcPts val="2659"/>
              </a:lnSpc>
            </a:pPr>
            <a:r>
              <a:rPr lang="en-US" sz="1899" b="true">
                <a:solidFill>
                  <a:srgbClr val="000000"/>
                </a:solidFill>
                <a:latin typeface="Canva Sans Bold"/>
                <a:ea typeface="Canva Sans Bold"/>
                <a:cs typeface="Canva Sans Bold"/>
                <a:sym typeface="Canva Sans Bold"/>
              </a:rPr>
              <a:t>Elbow Movement:</a:t>
            </a:r>
            <a:r>
              <a:rPr lang="en-US" sz="1899">
                <a:solidFill>
                  <a:srgbClr val="000000"/>
                </a:solidFill>
                <a:latin typeface="Canva Sans"/>
                <a:ea typeface="Canva Sans"/>
                <a:cs typeface="Canva Sans"/>
                <a:sym typeface="Canva Sans"/>
              </a:rPr>
              <a:t> Elbows moving during the curl.</a:t>
            </a:r>
          </a:p>
          <a:p>
            <a:pPr algn="l">
              <a:lnSpc>
                <a:spcPts val="2659"/>
              </a:lnSpc>
            </a:pPr>
            <a:r>
              <a:rPr lang="en-US" sz="1899" b="true">
                <a:solidFill>
                  <a:srgbClr val="000000"/>
                </a:solidFill>
                <a:latin typeface="Canva Sans Bold"/>
                <a:ea typeface="Canva Sans Bold"/>
                <a:cs typeface="Canva Sans Bold"/>
                <a:sym typeface="Canva Sans Bold"/>
              </a:rPr>
              <a:t>Back Arching: </a:t>
            </a:r>
            <a:r>
              <a:rPr lang="en-US" sz="1899">
                <a:solidFill>
                  <a:srgbClr val="000000"/>
                </a:solidFill>
                <a:latin typeface="Canva Sans"/>
                <a:ea typeface="Canva Sans"/>
                <a:cs typeface="Canva Sans"/>
                <a:sym typeface="Canva Sans"/>
              </a:rPr>
              <a:t>Bending your back while curling.</a:t>
            </a:r>
          </a:p>
          <a:p>
            <a:pPr algn="l">
              <a:lnSpc>
                <a:spcPts val="2659"/>
              </a:lnSpc>
            </a:pPr>
            <a:r>
              <a:rPr lang="en-US" sz="1899" b="true">
                <a:solidFill>
                  <a:srgbClr val="000000"/>
                </a:solidFill>
                <a:latin typeface="Canva Sans Bold"/>
                <a:ea typeface="Canva Sans Bold"/>
                <a:cs typeface="Canva Sans Bold"/>
                <a:sym typeface="Canva Sans Bold"/>
              </a:rPr>
              <a:t>Swinging:</a:t>
            </a:r>
            <a:r>
              <a:rPr lang="en-US" sz="1899">
                <a:solidFill>
                  <a:srgbClr val="000000"/>
                </a:solidFill>
                <a:latin typeface="Canva Sans"/>
                <a:ea typeface="Canva Sans"/>
                <a:cs typeface="Canva Sans"/>
                <a:sym typeface="Canva Sans"/>
              </a:rPr>
              <a:t> Swinging your body to lift weights.</a:t>
            </a:r>
          </a:p>
          <a:p>
            <a:pPr algn="l">
              <a:lnSpc>
                <a:spcPts val="2659"/>
              </a:lnSpc>
            </a:pPr>
          </a:p>
          <a:p>
            <a:pPr algn="l">
              <a:lnSpc>
                <a:spcPts val="2799"/>
              </a:lnSpc>
            </a:pPr>
            <a:r>
              <a:rPr lang="en-US" sz="1999" b="true">
                <a:solidFill>
                  <a:srgbClr val="000000"/>
                </a:solidFill>
                <a:latin typeface="Canva Sans Bold"/>
                <a:ea typeface="Canva Sans Bold"/>
                <a:cs typeface="Canva Sans Bold"/>
                <a:sym typeface="Canva Sans Bold"/>
              </a:rPr>
              <a:t>Push-ups:</a:t>
            </a:r>
          </a:p>
          <a:p>
            <a:pPr algn="l">
              <a:lnSpc>
                <a:spcPts val="2659"/>
              </a:lnSpc>
            </a:pPr>
            <a:r>
              <a:rPr lang="en-US" sz="1899" b="true">
                <a:solidFill>
                  <a:srgbClr val="000000"/>
                </a:solidFill>
                <a:latin typeface="Canva Sans Bold"/>
                <a:ea typeface="Canva Sans Bold"/>
                <a:cs typeface="Canva Sans Bold"/>
                <a:sym typeface="Canva Sans Bold"/>
              </a:rPr>
              <a:t>Hip Sagging:</a:t>
            </a:r>
            <a:r>
              <a:rPr lang="en-US" sz="1899">
                <a:solidFill>
                  <a:srgbClr val="000000"/>
                </a:solidFill>
                <a:latin typeface="Canva Sans"/>
                <a:ea typeface="Canva Sans"/>
                <a:cs typeface="Canva Sans"/>
                <a:sym typeface="Canva Sans"/>
              </a:rPr>
              <a:t> Hips dropping below body level.</a:t>
            </a:r>
          </a:p>
          <a:p>
            <a:pPr algn="l">
              <a:lnSpc>
                <a:spcPts val="2659"/>
              </a:lnSpc>
            </a:pPr>
            <a:r>
              <a:rPr lang="en-US" sz="1899" b="true">
                <a:solidFill>
                  <a:srgbClr val="000000"/>
                </a:solidFill>
                <a:latin typeface="Canva Sans Bold"/>
                <a:ea typeface="Canva Sans Bold"/>
                <a:cs typeface="Canva Sans Bold"/>
                <a:sym typeface="Canva Sans Bold"/>
              </a:rPr>
              <a:t>Body Misalignment:</a:t>
            </a:r>
            <a:r>
              <a:rPr lang="en-US" sz="1899">
                <a:solidFill>
                  <a:srgbClr val="000000"/>
                </a:solidFill>
                <a:latin typeface="Canva Sans"/>
                <a:ea typeface="Canva Sans"/>
                <a:cs typeface="Canva Sans"/>
                <a:sym typeface="Canva Sans"/>
              </a:rPr>
              <a:t> Shoulders, hips, and ankles not aligned.</a:t>
            </a:r>
          </a:p>
          <a:p>
            <a:pPr algn="l">
              <a:lnSpc>
                <a:spcPts val="2659"/>
              </a:lnSpc>
            </a:pPr>
            <a:r>
              <a:rPr lang="en-US" sz="1899" b="true">
                <a:solidFill>
                  <a:srgbClr val="000000"/>
                </a:solidFill>
                <a:latin typeface="Canva Sans Bold"/>
                <a:ea typeface="Canva Sans Bold"/>
                <a:cs typeface="Canva Sans Bold"/>
                <a:sym typeface="Canva Sans Bold"/>
              </a:rPr>
              <a:t>Elbow Bend:</a:t>
            </a:r>
            <a:r>
              <a:rPr lang="en-US" sz="1899">
                <a:solidFill>
                  <a:srgbClr val="000000"/>
                </a:solidFill>
                <a:latin typeface="Canva Sans"/>
                <a:ea typeface="Canva Sans"/>
                <a:cs typeface="Canva Sans"/>
                <a:sym typeface="Canva Sans"/>
              </a:rPr>
              <a:t> Elbows not bending enough or flaring out.</a:t>
            </a:r>
          </a:p>
          <a:p>
            <a:pPr algn="l">
              <a:lnSpc>
                <a:spcPts val="2659"/>
              </a:lnSpc>
              <a:spcBef>
                <a:spcPct val="0"/>
              </a:spcBef>
            </a:pPr>
          </a:p>
        </p:txBody>
      </p:sp>
      <p:sp>
        <p:nvSpPr>
          <p:cNvPr name="TextBox 6" id="6"/>
          <p:cNvSpPr txBox="true"/>
          <p:nvPr/>
        </p:nvSpPr>
        <p:spPr>
          <a:xfrm rot="0">
            <a:off x="1028700" y="1777367"/>
            <a:ext cx="3481983" cy="613409"/>
          </a:xfrm>
          <a:prstGeom prst="rect">
            <a:avLst/>
          </a:prstGeom>
        </p:spPr>
        <p:txBody>
          <a:bodyPr anchor="t" rtlCol="false" tIns="0" lIns="0" bIns="0" rIns="0">
            <a:spAutoFit/>
          </a:bodyPr>
          <a:lstStyle/>
          <a:p>
            <a:pPr algn="ctr" marL="0" indent="0" lvl="0">
              <a:lnSpc>
                <a:spcPts val="5040"/>
              </a:lnSpc>
              <a:spcBef>
                <a:spcPct val="0"/>
              </a:spcBef>
            </a:pPr>
            <a:r>
              <a:rPr lang="en-US" b="true" sz="3600" strike="noStrike" u="none">
                <a:solidFill>
                  <a:srgbClr val="1C0140"/>
                </a:solidFill>
                <a:latin typeface="Canva Sans Bold"/>
                <a:ea typeface="Canva Sans Bold"/>
                <a:cs typeface="Canva Sans Bold"/>
                <a:sym typeface="Canva Sans Bold"/>
              </a:rPr>
              <a:t>Error Detection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637370" y="8151397"/>
            <a:ext cx="7315200" cy="2646772"/>
          </a:xfrm>
          <a:custGeom>
            <a:avLst/>
            <a:gdLst/>
            <a:ahLst/>
            <a:cxnLst/>
            <a:rect r="r" b="b" t="t" l="l"/>
            <a:pathLst>
              <a:path h="2646772" w="7315200">
                <a:moveTo>
                  <a:pt x="0" y="0"/>
                </a:moveTo>
                <a:lnTo>
                  <a:pt x="7315200" y="0"/>
                </a:lnTo>
                <a:lnTo>
                  <a:pt x="7315200" y="2646773"/>
                </a:lnTo>
                <a:lnTo>
                  <a:pt x="0" y="2646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90603" y="914400"/>
            <a:ext cx="3617497" cy="929642"/>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Bebas Neue"/>
                <a:ea typeface="Bebas Neue"/>
                <a:cs typeface="Bebas Neue"/>
                <a:sym typeface="Bebas Neue"/>
              </a:rPr>
              <a:t>Stage  4</a:t>
            </a:r>
          </a:p>
        </p:txBody>
      </p:sp>
      <p:sp>
        <p:nvSpPr>
          <p:cNvPr name="Freeform 5" id="5"/>
          <p:cNvSpPr/>
          <p:nvPr/>
        </p:nvSpPr>
        <p:spPr>
          <a:xfrm flipH="false" flipV="false" rot="0">
            <a:off x="2669609" y="3577560"/>
            <a:ext cx="11666165" cy="3835252"/>
          </a:xfrm>
          <a:custGeom>
            <a:avLst/>
            <a:gdLst/>
            <a:ahLst/>
            <a:cxnLst/>
            <a:rect r="r" b="b" t="t" l="l"/>
            <a:pathLst>
              <a:path h="3835252" w="11666165">
                <a:moveTo>
                  <a:pt x="0" y="0"/>
                </a:moveTo>
                <a:lnTo>
                  <a:pt x="11666165" y="0"/>
                </a:lnTo>
                <a:lnTo>
                  <a:pt x="11666165" y="3835251"/>
                </a:lnTo>
                <a:lnTo>
                  <a:pt x="0" y="38352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176684" y="1975374"/>
            <a:ext cx="2985849" cy="863600"/>
          </a:xfrm>
          <a:prstGeom prst="rect">
            <a:avLst/>
          </a:prstGeom>
        </p:spPr>
        <p:txBody>
          <a:bodyPr anchor="t" rtlCol="false" tIns="0" lIns="0" bIns="0" rIns="0">
            <a:spAutoFit/>
          </a:bodyPr>
          <a:lstStyle/>
          <a:p>
            <a:pPr algn="ctr">
              <a:lnSpc>
                <a:spcPts val="7000"/>
              </a:lnSpc>
            </a:pPr>
            <a:r>
              <a:rPr lang="en-US" sz="5000" b="true">
                <a:solidFill>
                  <a:srgbClr val="1C0140"/>
                </a:solidFill>
                <a:latin typeface="Canva Sans Bold"/>
                <a:ea typeface="Canva Sans Bold"/>
                <a:cs typeface="Canva Sans Bold"/>
                <a:sym typeface="Canva Sans Bold"/>
              </a:rPr>
              <a:t>Feedback</a:t>
            </a:r>
          </a:p>
        </p:txBody>
      </p:sp>
      <p:sp>
        <p:nvSpPr>
          <p:cNvPr name="TextBox 7" id="7"/>
          <p:cNvSpPr txBox="true"/>
          <p:nvPr/>
        </p:nvSpPr>
        <p:spPr>
          <a:xfrm rot="0">
            <a:off x="3728610" y="4114933"/>
            <a:ext cx="9548163" cy="2703354"/>
          </a:xfrm>
          <a:prstGeom prst="rect">
            <a:avLst/>
          </a:prstGeom>
        </p:spPr>
        <p:txBody>
          <a:bodyPr anchor="t" rtlCol="false" tIns="0" lIns="0" bIns="0" rIns="0">
            <a:spAutoFit/>
          </a:bodyPr>
          <a:lstStyle/>
          <a:p>
            <a:pPr algn="ctr">
              <a:lnSpc>
                <a:spcPts val="3576"/>
              </a:lnSpc>
              <a:spcBef>
                <a:spcPct val="0"/>
              </a:spcBef>
            </a:pPr>
            <a:r>
              <a:rPr lang="en-US" sz="2554">
                <a:solidFill>
                  <a:srgbClr val="000000"/>
                </a:solidFill>
                <a:latin typeface="Montserrat Classic"/>
                <a:ea typeface="Montserrat Classic"/>
                <a:cs typeface="Montserrat Classic"/>
                <a:sym typeface="Montserrat Classic"/>
              </a:rPr>
              <a:t> After each exercise session, the system analyzes the number of correct and incorrect repetitions based on the user's form. It identifies areas for improvement, such as insufficient depth in squats or hip sagging during push-ups, and offers specific suggestions to correct these mistakes.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637370" y="8151397"/>
            <a:ext cx="7315200" cy="2646772"/>
          </a:xfrm>
          <a:custGeom>
            <a:avLst/>
            <a:gdLst/>
            <a:ahLst/>
            <a:cxnLst/>
            <a:rect r="r" b="b" t="t" l="l"/>
            <a:pathLst>
              <a:path h="2646772" w="7315200">
                <a:moveTo>
                  <a:pt x="0" y="0"/>
                </a:moveTo>
                <a:lnTo>
                  <a:pt x="7315200" y="0"/>
                </a:lnTo>
                <a:lnTo>
                  <a:pt x="7315200" y="2646773"/>
                </a:lnTo>
                <a:lnTo>
                  <a:pt x="0" y="2646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60860" y="914400"/>
            <a:ext cx="3617497" cy="929642"/>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Bebas Neue"/>
                <a:ea typeface="Bebas Neue"/>
                <a:cs typeface="Bebas Neue"/>
                <a:sym typeface="Bebas Neue"/>
              </a:rPr>
              <a:t>Stage  5</a:t>
            </a:r>
          </a:p>
        </p:txBody>
      </p:sp>
      <p:sp>
        <p:nvSpPr>
          <p:cNvPr name="TextBox 5" id="5"/>
          <p:cNvSpPr txBox="true"/>
          <p:nvPr/>
        </p:nvSpPr>
        <p:spPr>
          <a:xfrm rot="0">
            <a:off x="1413605" y="1990373"/>
            <a:ext cx="2777014" cy="613409"/>
          </a:xfrm>
          <a:prstGeom prst="rect">
            <a:avLst/>
          </a:prstGeom>
        </p:spPr>
        <p:txBody>
          <a:bodyPr anchor="t" rtlCol="false" tIns="0" lIns="0" bIns="0" rIns="0">
            <a:spAutoFit/>
          </a:bodyPr>
          <a:lstStyle/>
          <a:p>
            <a:pPr algn="ctr">
              <a:lnSpc>
                <a:spcPts val="5040"/>
              </a:lnSpc>
            </a:pPr>
            <a:r>
              <a:rPr lang="en-US" sz="3600" b="true">
                <a:solidFill>
                  <a:srgbClr val="1C0140"/>
                </a:solidFill>
                <a:latin typeface="Canva Sans Bold"/>
                <a:ea typeface="Canva Sans Bold"/>
                <a:cs typeface="Canva Sans Bold"/>
                <a:sym typeface="Canva Sans Bold"/>
              </a:rPr>
              <a:t>Deployment</a:t>
            </a:r>
          </a:p>
        </p:txBody>
      </p:sp>
      <p:sp>
        <p:nvSpPr>
          <p:cNvPr name="Freeform 6" id="6"/>
          <p:cNvSpPr/>
          <p:nvPr/>
        </p:nvSpPr>
        <p:spPr>
          <a:xfrm flipH="false" flipV="false" rot="0">
            <a:off x="2832169" y="3068486"/>
            <a:ext cx="12623662" cy="4150029"/>
          </a:xfrm>
          <a:custGeom>
            <a:avLst/>
            <a:gdLst/>
            <a:ahLst/>
            <a:cxnLst/>
            <a:rect r="r" b="b" t="t" l="l"/>
            <a:pathLst>
              <a:path h="4150029" w="12623662">
                <a:moveTo>
                  <a:pt x="0" y="0"/>
                </a:moveTo>
                <a:lnTo>
                  <a:pt x="12623662" y="0"/>
                </a:lnTo>
                <a:lnTo>
                  <a:pt x="12623662" y="4150028"/>
                </a:lnTo>
                <a:lnTo>
                  <a:pt x="0" y="4150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190619" y="3737710"/>
            <a:ext cx="9417161" cy="2462870"/>
          </a:xfrm>
          <a:prstGeom prst="rect">
            <a:avLst/>
          </a:prstGeom>
        </p:spPr>
        <p:txBody>
          <a:bodyPr anchor="t" rtlCol="false" tIns="0" lIns="0" bIns="0" rIns="0">
            <a:spAutoFit/>
          </a:bodyPr>
          <a:lstStyle/>
          <a:p>
            <a:pPr algn="ctr">
              <a:lnSpc>
                <a:spcPts val="3901"/>
              </a:lnSpc>
              <a:spcBef>
                <a:spcPct val="0"/>
              </a:spcBef>
            </a:pPr>
            <a:r>
              <a:rPr lang="en-US" sz="2786">
                <a:solidFill>
                  <a:srgbClr val="000000"/>
                </a:solidFill>
                <a:latin typeface="Montserrat Classic"/>
                <a:ea typeface="Montserrat Classic"/>
                <a:cs typeface="Montserrat Classic"/>
                <a:sym typeface="Montserrat Classic"/>
              </a:rPr>
              <a:t>Deployment with Streamlit</a:t>
            </a:r>
          </a:p>
          <a:p>
            <a:pPr algn="ctr">
              <a:lnSpc>
                <a:spcPts val="3901"/>
              </a:lnSpc>
              <a:spcBef>
                <a:spcPct val="0"/>
              </a:spcBef>
            </a:pPr>
            <a:r>
              <a:rPr lang="en-US" sz="2786">
                <a:solidFill>
                  <a:srgbClr val="000000"/>
                </a:solidFill>
                <a:latin typeface="Montserrat Classic"/>
                <a:ea typeface="Montserrat Classic"/>
                <a:cs typeface="Montserrat Classic"/>
                <a:sym typeface="Montserrat Classic"/>
              </a:rPr>
              <a:t>Streamlit is a powerful framework for building interactive web applications quickly and efficiently, making it an ideal choice for deploying our AI-powered fitness trainer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061582" y="4561801"/>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grpSp>
        <p:nvGrpSpPr>
          <p:cNvPr name="Group 4" id="4"/>
          <p:cNvGrpSpPr/>
          <p:nvPr/>
        </p:nvGrpSpPr>
        <p:grpSpPr>
          <a:xfrm rot="0">
            <a:off x="7268357" y="2278633"/>
            <a:ext cx="810846" cy="81084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7" id="7"/>
          <p:cNvGrpSpPr/>
          <p:nvPr/>
        </p:nvGrpSpPr>
        <p:grpSpPr>
          <a:xfrm rot="0">
            <a:off x="7268357" y="3508580"/>
            <a:ext cx="927410" cy="9274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9" id="9"/>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10" id="10"/>
          <p:cNvGrpSpPr/>
          <p:nvPr/>
        </p:nvGrpSpPr>
        <p:grpSpPr>
          <a:xfrm rot="0">
            <a:off x="7268357" y="4738526"/>
            <a:ext cx="927410" cy="92741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2" id="12"/>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13" id="13"/>
          <p:cNvGrpSpPr/>
          <p:nvPr/>
        </p:nvGrpSpPr>
        <p:grpSpPr>
          <a:xfrm rot="0">
            <a:off x="7268357" y="5968473"/>
            <a:ext cx="927410" cy="92741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5" id="15"/>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16" id="16"/>
          <p:cNvGrpSpPr/>
          <p:nvPr/>
        </p:nvGrpSpPr>
        <p:grpSpPr>
          <a:xfrm rot="0">
            <a:off x="7268357" y="7198419"/>
            <a:ext cx="927410" cy="9274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9" id="19"/>
          <p:cNvSpPr txBox="true"/>
          <p:nvPr/>
        </p:nvSpPr>
        <p:spPr>
          <a:xfrm rot="0">
            <a:off x="8451909" y="2180902"/>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Inroduction</a:t>
            </a:r>
          </a:p>
        </p:txBody>
      </p:sp>
      <p:sp>
        <p:nvSpPr>
          <p:cNvPr name="TextBox 20" id="20"/>
          <p:cNvSpPr txBox="true"/>
          <p:nvPr/>
        </p:nvSpPr>
        <p:spPr>
          <a:xfrm rot="0">
            <a:off x="7557243" y="2192896"/>
            <a:ext cx="233076" cy="734671"/>
          </a:xfrm>
          <a:prstGeom prst="rect">
            <a:avLst/>
          </a:prstGeom>
        </p:spPr>
        <p:txBody>
          <a:bodyPr anchor="t" rtlCol="false" tIns="0" lIns="0" bIns="0" rIns="0">
            <a:spAutoFit/>
          </a:bodyPr>
          <a:lstStyle/>
          <a:p>
            <a:pPr algn="ctr">
              <a:lnSpc>
                <a:spcPts val="6429"/>
              </a:lnSpc>
              <a:spcBef>
                <a:spcPct val="0"/>
              </a:spcBef>
            </a:pPr>
            <a:r>
              <a:rPr lang="en-US" b="true" sz="3214">
                <a:solidFill>
                  <a:srgbClr val="000000"/>
                </a:solidFill>
                <a:latin typeface="Montserrat Classic Bold"/>
                <a:ea typeface="Montserrat Classic Bold"/>
                <a:cs typeface="Montserrat Classic Bold"/>
                <a:sym typeface="Montserrat Classic Bold"/>
              </a:rPr>
              <a:t>1</a:t>
            </a:r>
          </a:p>
        </p:txBody>
      </p:sp>
      <p:sp>
        <p:nvSpPr>
          <p:cNvPr name="TextBox 21" id="21"/>
          <p:cNvSpPr txBox="true"/>
          <p:nvPr/>
        </p:nvSpPr>
        <p:spPr>
          <a:xfrm rot="0">
            <a:off x="8451909" y="463796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Project  Goal</a:t>
            </a:r>
          </a:p>
        </p:txBody>
      </p:sp>
      <p:sp>
        <p:nvSpPr>
          <p:cNvPr name="TextBox 22" id="22"/>
          <p:cNvSpPr txBox="true"/>
          <p:nvPr/>
        </p:nvSpPr>
        <p:spPr>
          <a:xfrm rot="0">
            <a:off x="7598772" y="3408018"/>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2</a:t>
            </a:r>
          </a:p>
        </p:txBody>
      </p:sp>
      <p:sp>
        <p:nvSpPr>
          <p:cNvPr name="TextBox 23" id="23"/>
          <p:cNvSpPr txBox="true"/>
          <p:nvPr/>
        </p:nvSpPr>
        <p:spPr>
          <a:xfrm rot="0">
            <a:off x="8451909" y="3413678"/>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Problems</a:t>
            </a:r>
          </a:p>
        </p:txBody>
      </p:sp>
      <p:sp>
        <p:nvSpPr>
          <p:cNvPr name="TextBox 24" id="24"/>
          <p:cNvSpPr txBox="true"/>
          <p:nvPr/>
        </p:nvSpPr>
        <p:spPr>
          <a:xfrm rot="0">
            <a:off x="7598772" y="4637965"/>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3</a:t>
            </a:r>
          </a:p>
        </p:txBody>
      </p:sp>
      <p:sp>
        <p:nvSpPr>
          <p:cNvPr name="TextBox 25" id="25"/>
          <p:cNvSpPr txBox="true"/>
          <p:nvPr/>
        </p:nvSpPr>
        <p:spPr>
          <a:xfrm rot="0">
            <a:off x="8451909" y="5870741"/>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Project Stages</a:t>
            </a:r>
          </a:p>
        </p:txBody>
      </p:sp>
      <p:sp>
        <p:nvSpPr>
          <p:cNvPr name="TextBox 26" id="26"/>
          <p:cNvSpPr txBox="true"/>
          <p:nvPr/>
        </p:nvSpPr>
        <p:spPr>
          <a:xfrm rot="0">
            <a:off x="7598772" y="5867911"/>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4</a:t>
            </a:r>
          </a:p>
        </p:txBody>
      </p:sp>
      <p:sp>
        <p:nvSpPr>
          <p:cNvPr name="TextBox 27" id="27"/>
          <p:cNvSpPr txBox="true"/>
          <p:nvPr/>
        </p:nvSpPr>
        <p:spPr>
          <a:xfrm rot="0">
            <a:off x="8451909" y="7100688"/>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ea typeface="Montserrat Classic"/>
                <a:cs typeface="Montserrat Classic"/>
                <a:sym typeface="Montserrat Classic"/>
              </a:rPr>
              <a:t>Potential Future Features</a:t>
            </a:r>
          </a:p>
        </p:txBody>
      </p:sp>
      <p:sp>
        <p:nvSpPr>
          <p:cNvPr name="TextBox 28" id="28"/>
          <p:cNvSpPr txBox="true"/>
          <p:nvPr/>
        </p:nvSpPr>
        <p:spPr>
          <a:xfrm rot="0">
            <a:off x="7598772" y="7097858"/>
            <a:ext cx="266582" cy="842783"/>
          </a:xfrm>
          <a:prstGeom prst="rect">
            <a:avLst/>
          </a:prstGeom>
        </p:spPr>
        <p:txBody>
          <a:bodyPr anchor="t" rtlCol="false" tIns="0" lIns="0" bIns="0" rIns="0">
            <a:spAutoFit/>
          </a:bodyPr>
          <a:lstStyle/>
          <a:p>
            <a:pPr algn="ctr">
              <a:lnSpc>
                <a:spcPts val="7353"/>
              </a:lnSpc>
              <a:spcBef>
                <a:spcPct val="0"/>
              </a:spcBef>
            </a:pPr>
            <a:r>
              <a:rPr lang="en-US" b="true" sz="3676">
                <a:solidFill>
                  <a:srgbClr val="000000"/>
                </a:solidFill>
                <a:latin typeface="Montserrat Classic Bold"/>
                <a:ea typeface="Montserrat Classic Bold"/>
                <a:cs typeface="Montserrat Classic Bold"/>
                <a:sym typeface="Montserrat Classic Bold"/>
              </a:rPr>
              <a:t>5</a:t>
            </a:r>
          </a:p>
        </p:txBody>
      </p:sp>
      <p:sp>
        <p:nvSpPr>
          <p:cNvPr name="TextBox 29" id="29"/>
          <p:cNvSpPr txBox="true"/>
          <p:nvPr/>
        </p:nvSpPr>
        <p:spPr>
          <a:xfrm rot="0">
            <a:off x="1028700" y="1479382"/>
            <a:ext cx="4186651" cy="1610098"/>
          </a:xfrm>
          <a:prstGeom prst="rect">
            <a:avLst/>
          </a:prstGeom>
        </p:spPr>
        <p:txBody>
          <a:bodyPr anchor="t" rtlCol="false" tIns="0" lIns="0" bIns="0" rIns="0">
            <a:spAutoFit/>
          </a:bodyPr>
          <a:lstStyle/>
          <a:p>
            <a:pPr algn="ctr" marL="0" indent="0" lvl="0">
              <a:lnSpc>
                <a:spcPts val="12475"/>
              </a:lnSpc>
              <a:spcBef>
                <a:spcPct val="0"/>
              </a:spcBef>
            </a:pPr>
            <a:r>
              <a:rPr lang="en-US" b="true" sz="10396">
                <a:solidFill>
                  <a:srgbClr val="000000"/>
                </a:solidFill>
                <a:latin typeface="Bebas Neue Bold"/>
                <a:ea typeface="Bebas Neue Bold"/>
                <a:cs typeface="Bebas Neue Bold"/>
                <a:sym typeface="Bebas Neue Bold"/>
              </a:rPr>
              <a:t>Contents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552392"/>
            <a:ext cx="15360359" cy="10081981"/>
          </a:xfrm>
          <a:custGeom>
            <a:avLst/>
            <a:gdLst/>
            <a:ahLst/>
            <a:cxnLst/>
            <a:rect r="r" b="b" t="t" l="l"/>
            <a:pathLst>
              <a:path h="10081981" w="15360359">
                <a:moveTo>
                  <a:pt x="0" y="0"/>
                </a:moveTo>
                <a:lnTo>
                  <a:pt x="15360359" y="0"/>
                </a:lnTo>
                <a:lnTo>
                  <a:pt x="15360359" y="10081981"/>
                </a:lnTo>
                <a:lnTo>
                  <a:pt x="0" y="100819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11" t="0" r="11" b="0"/>
          <a:stretch>
            <a:fillRect/>
          </a:stretch>
        </p:blipFill>
        <p:spPr>
          <a:xfrm flipH="false" flipV="false" rot="0">
            <a:off x="4437896" y="2610392"/>
            <a:ext cx="8423919" cy="7581527"/>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585886" y="-145053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grpSp>
        <p:nvGrpSpPr>
          <p:cNvPr name="Group 4" id="4"/>
          <p:cNvGrpSpPr/>
          <p:nvPr/>
        </p:nvGrpSpPr>
        <p:grpSpPr>
          <a:xfrm rot="0">
            <a:off x="3939069" y="4112870"/>
            <a:ext cx="1030630" cy="103063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61334" y="2836503"/>
            <a:ext cx="7355471" cy="3942559"/>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POTENTIAL FUTURE FEATURES</a:t>
            </a:r>
          </a:p>
        </p:txBody>
      </p:sp>
      <p:sp>
        <p:nvSpPr>
          <p:cNvPr name="TextBox 8" id="8"/>
          <p:cNvSpPr txBox="true"/>
          <p:nvPr/>
        </p:nvSpPr>
        <p:spPr>
          <a:xfrm rot="0">
            <a:off x="8680838" y="951513"/>
            <a:ext cx="7092675" cy="1323340"/>
          </a:xfrm>
          <a:prstGeom prst="rect">
            <a:avLst/>
          </a:prstGeom>
        </p:spPr>
        <p:txBody>
          <a:bodyPr anchor="t" rtlCol="false" tIns="0" lIns="0" bIns="0" rIns="0">
            <a:spAutoFit/>
          </a:bodyPr>
          <a:lstStyle/>
          <a:p>
            <a:pPr algn="l">
              <a:lnSpc>
                <a:spcPts val="2659"/>
              </a:lnSpc>
              <a:spcBef>
                <a:spcPct val="0"/>
              </a:spcBef>
            </a:pPr>
            <a:r>
              <a:rPr lang="en-US" b="true" sz="1899">
                <a:solidFill>
                  <a:srgbClr val="1C0140"/>
                </a:solidFill>
                <a:latin typeface="Canva Sans Bold"/>
                <a:ea typeface="Canva Sans Bold"/>
                <a:cs typeface="Canva Sans Bold"/>
                <a:sym typeface="Canva Sans Bold"/>
              </a:rPr>
              <a:t>Advanced Machine Learning Algorithms:</a:t>
            </a:r>
          </a:p>
          <a:p>
            <a:pPr algn="l">
              <a:lnSpc>
                <a:spcPts val="2659"/>
              </a:lnSpc>
              <a:spcBef>
                <a:spcPct val="0"/>
              </a:spcBef>
            </a:pPr>
            <a:r>
              <a:rPr lang="en-US" sz="1899">
                <a:solidFill>
                  <a:srgbClr val="000001"/>
                </a:solidFill>
                <a:latin typeface="Canva Sans"/>
                <a:ea typeface="Canva Sans"/>
                <a:cs typeface="Canva Sans"/>
                <a:sym typeface="Canva Sans"/>
              </a:rPr>
              <a:t>Incorporate deeper learning models to improve exercise classification accuracy and provide more precise feedback based on user performance.</a:t>
            </a:r>
          </a:p>
        </p:txBody>
      </p:sp>
      <p:grpSp>
        <p:nvGrpSpPr>
          <p:cNvPr name="Group 9" id="9"/>
          <p:cNvGrpSpPr/>
          <p:nvPr/>
        </p:nvGrpSpPr>
        <p:grpSpPr>
          <a:xfrm rot="0">
            <a:off x="7386845" y="1028700"/>
            <a:ext cx="810846" cy="837549"/>
            <a:chOff x="0" y="0"/>
            <a:chExt cx="812800" cy="839567"/>
          </a:xfrm>
        </p:grpSpPr>
        <p:sp>
          <p:nvSpPr>
            <p:cNvPr name="Freeform 10" id="10"/>
            <p:cNvSpPr/>
            <p:nvPr/>
          </p:nvSpPr>
          <p:spPr>
            <a:xfrm flipH="false" flipV="false" rot="0">
              <a:off x="0" y="0"/>
              <a:ext cx="812800" cy="839567"/>
            </a:xfrm>
            <a:custGeom>
              <a:avLst/>
              <a:gdLst/>
              <a:ahLst/>
              <a:cxnLst/>
              <a:rect r="r" b="b" t="t" l="l"/>
              <a:pathLst>
                <a:path h="839567" w="812800">
                  <a:moveTo>
                    <a:pt x="406400" y="0"/>
                  </a:moveTo>
                  <a:cubicBezTo>
                    <a:pt x="181951" y="0"/>
                    <a:pt x="0" y="187943"/>
                    <a:pt x="0" y="419783"/>
                  </a:cubicBezTo>
                  <a:cubicBezTo>
                    <a:pt x="0" y="651623"/>
                    <a:pt x="181951" y="839567"/>
                    <a:pt x="406400" y="839567"/>
                  </a:cubicBezTo>
                  <a:cubicBezTo>
                    <a:pt x="630849" y="839567"/>
                    <a:pt x="812800" y="651623"/>
                    <a:pt x="812800" y="419783"/>
                  </a:cubicBezTo>
                  <a:cubicBezTo>
                    <a:pt x="812800" y="187943"/>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21559"/>
              <a:ext cx="660400" cy="739298"/>
            </a:xfrm>
            <a:prstGeom prst="rect">
              <a:avLst/>
            </a:prstGeom>
          </p:spPr>
          <p:txBody>
            <a:bodyPr anchor="ctr" rtlCol="false" tIns="53368" lIns="53368" bIns="53368" rIns="53368"/>
            <a:lstStyle/>
            <a:p>
              <a:pPr algn="ctr">
                <a:lnSpc>
                  <a:spcPts val="4199"/>
                </a:lnSpc>
              </a:pPr>
              <a:r>
                <a:rPr lang="en-US" sz="2999">
                  <a:solidFill>
                    <a:srgbClr val="000000"/>
                  </a:solidFill>
                  <a:latin typeface="Montserrat Classic"/>
                  <a:ea typeface="Montserrat Classic"/>
                  <a:cs typeface="Montserrat Classic"/>
                  <a:sym typeface="Montserrat Classic"/>
                </a:rPr>
                <a:t>1</a:t>
              </a:r>
            </a:p>
          </p:txBody>
        </p:sp>
      </p:grpSp>
      <p:sp>
        <p:nvSpPr>
          <p:cNvPr name="TextBox 12" id="12"/>
          <p:cNvSpPr txBox="true"/>
          <p:nvPr/>
        </p:nvSpPr>
        <p:spPr>
          <a:xfrm rot="0">
            <a:off x="8612333" y="7526955"/>
            <a:ext cx="6163228" cy="1323340"/>
          </a:xfrm>
          <a:prstGeom prst="rect">
            <a:avLst/>
          </a:prstGeom>
        </p:spPr>
        <p:txBody>
          <a:bodyPr anchor="t" rtlCol="false" tIns="0" lIns="0" bIns="0" rIns="0">
            <a:spAutoFit/>
          </a:bodyPr>
          <a:lstStyle/>
          <a:p>
            <a:pPr algn="l">
              <a:lnSpc>
                <a:spcPts val="2659"/>
              </a:lnSpc>
              <a:spcBef>
                <a:spcPct val="0"/>
              </a:spcBef>
            </a:pPr>
            <a:r>
              <a:rPr lang="en-US" b="true" sz="1899">
                <a:solidFill>
                  <a:srgbClr val="1C0140"/>
                </a:solidFill>
                <a:latin typeface="Montserrat Bold"/>
                <a:ea typeface="Montserrat Bold"/>
                <a:cs typeface="Montserrat Bold"/>
                <a:sym typeface="Montserrat Bold"/>
              </a:rPr>
              <a:t>Multi-Language Support:</a:t>
            </a:r>
          </a:p>
          <a:p>
            <a:pPr algn="l">
              <a:lnSpc>
                <a:spcPts val="2659"/>
              </a:lnSpc>
              <a:spcBef>
                <a:spcPct val="0"/>
              </a:spcBef>
            </a:pPr>
            <a:r>
              <a:rPr lang="en-US" sz="1899">
                <a:solidFill>
                  <a:srgbClr val="000000"/>
                </a:solidFill>
                <a:latin typeface="Canva Sans"/>
                <a:ea typeface="Canva Sans"/>
                <a:cs typeface="Canva Sans"/>
                <a:sym typeface="Canva Sans"/>
              </a:rPr>
              <a:t>Expand accessibility by adding multi-language support, making the application usable for a broader audience and diverse user base globally.</a:t>
            </a:r>
          </a:p>
        </p:txBody>
      </p:sp>
      <p:grpSp>
        <p:nvGrpSpPr>
          <p:cNvPr name="Group 13" id="13"/>
          <p:cNvGrpSpPr/>
          <p:nvPr/>
        </p:nvGrpSpPr>
        <p:grpSpPr>
          <a:xfrm rot="0">
            <a:off x="7386845" y="3080598"/>
            <a:ext cx="810846" cy="837549"/>
            <a:chOff x="0" y="0"/>
            <a:chExt cx="812800" cy="839567"/>
          </a:xfrm>
        </p:grpSpPr>
        <p:sp>
          <p:nvSpPr>
            <p:cNvPr name="Freeform 14" id="14"/>
            <p:cNvSpPr/>
            <p:nvPr/>
          </p:nvSpPr>
          <p:spPr>
            <a:xfrm flipH="false" flipV="false" rot="0">
              <a:off x="0" y="0"/>
              <a:ext cx="812800" cy="839567"/>
            </a:xfrm>
            <a:custGeom>
              <a:avLst/>
              <a:gdLst/>
              <a:ahLst/>
              <a:cxnLst/>
              <a:rect r="r" b="b" t="t" l="l"/>
              <a:pathLst>
                <a:path h="839567" w="812800">
                  <a:moveTo>
                    <a:pt x="406400" y="0"/>
                  </a:moveTo>
                  <a:cubicBezTo>
                    <a:pt x="181951" y="0"/>
                    <a:pt x="0" y="187943"/>
                    <a:pt x="0" y="419783"/>
                  </a:cubicBezTo>
                  <a:cubicBezTo>
                    <a:pt x="0" y="651623"/>
                    <a:pt x="181951" y="839567"/>
                    <a:pt x="406400" y="839567"/>
                  </a:cubicBezTo>
                  <a:cubicBezTo>
                    <a:pt x="630849" y="839567"/>
                    <a:pt x="812800" y="651623"/>
                    <a:pt x="812800" y="419783"/>
                  </a:cubicBezTo>
                  <a:cubicBezTo>
                    <a:pt x="812800" y="187943"/>
                    <a:pt x="630849" y="0"/>
                    <a:pt x="406400" y="0"/>
                  </a:cubicBezTo>
                  <a:close/>
                </a:path>
              </a:pathLst>
            </a:custGeom>
            <a:solidFill>
              <a:srgbClr val="FFFFFF"/>
            </a:solidFill>
            <a:ln w="19050" cap="sq">
              <a:solidFill>
                <a:srgbClr val="000000"/>
              </a:solidFill>
              <a:prstDash val="solid"/>
              <a:miter/>
            </a:ln>
          </p:spPr>
        </p:sp>
        <p:sp>
          <p:nvSpPr>
            <p:cNvPr name="TextBox 15" id="15"/>
            <p:cNvSpPr txBox="true"/>
            <p:nvPr/>
          </p:nvSpPr>
          <p:spPr>
            <a:xfrm>
              <a:off x="76200" y="21559"/>
              <a:ext cx="660400" cy="739298"/>
            </a:xfrm>
            <a:prstGeom prst="rect">
              <a:avLst/>
            </a:prstGeom>
          </p:spPr>
          <p:txBody>
            <a:bodyPr anchor="ctr" rtlCol="false" tIns="53368" lIns="53368" bIns="53368" rIns="53368"/>
            <a:lstStyle/>
            <a:p>
              <a:pPr algn="ctr">
                <a:lnSpc>
                  <a:spcPts val="4199"/>
                </a:lnSpc>
              </a:pPr>
              <a:r>
                <a:rPr lang="en-US" sz="2999">
                  <a:solidFill>
                    <a:srgbClr val="000000"/>
                  </a:solidFill>
                  <a:latin typeface="Montserrat Classic"/>
                  <a:ea typeface="Montserrat Classic"/>
                  <a:cs typeface="Montserrat Classic"/>
                  <a:sym typeface="Montserrat Classic"/>
                </a:rPr>
                <a:t>2</a:t>
              </a:r>
            </a:p>
          </p:txBody>
        </p:sp>
      </p:grpSp>
      <p:sp>
        <p:nvSpPr>
          <p:cNvPr name="TextBox 16" id="16"/>
          <p:cNvSpPr txBox="true"/>
          <p:nvPr/>
        </p:nvSpPr>
        <p:spPr>
          <a:xfrm rot="0">
            <a:off x="8614053" y="5294402"/>
            <a:ext cx="6992511" cy="1674495"/>
          </a:xfrm>
          <a:prstGeom prst="rect">
            <a:avLst/>
          </a:prstGeom>
        </p:spPr>
        <p:txBody>
          <a:bodyPr anchor="t" rtlCol="false" tIns="0" lIns="0" bIns="0" rIns="0">
            <a:spAutoFit/>
          </a:bodyPr>
          <a:lstStyle/>
          <a:p>
            <a:pPr algn="l">
              <a:lnSpc>
                <a:spcPts val="2799"/>
              </a:lnSpc>
              <a:spcBef>
                <a:spcPct val="0"/>
              </a:spcBef>
            </a:pPr>
            <a:r>
              <a:rPr lang="en-US" b="true" sz="1999">
                <a:solidFill>
                  <a:srgbClr val="1C0140"/>
                </a:solidFill>
                <a:latin typeface="Canva Sans Bold"/>
                <a:ea typeface="Canva Sans Bold"/>
                <a:cs typeface="Canva Sans Bold"/>
                <a:sym typeface="Canva Sans Bold"/>
              </a:rPr>
              <a:t>Progress Visualization:</a:t>
            </a:r>
          </a:p>
          <a:p>
            <a:pPr algn="l">
              <a:lnSpc>
                <a:spcPts val="2659"/>
              </a:lnSpc>
              <a:spcBef>
                <a:spcPct val="0"/>
              </a:spcBef>
            </a:pPr>
            <a:r>
              <a:rPr lang="en-US" sz="1899">
                <a:solidFill>
                  <a:srgbClr val="000000"/>
                </a:solidFill>
                <a:latin typeface="Canva Sans"/>
                <a:ea typeface="Canva Sans"/>
                <a:cs typeface="Canva Sans"/>
                <a:sym typeface="Canva Sans"/>
              </a:rPr>
              <a:t>Enhance data visualization features to provide users with clear and insightful analytics on their fitness journey, including trends in performance, strength, and endurance over time.</a:t>
            </a:r>
          </a:p>
        </p:txBody>
      </p:sp>
      <p:sp>
        <p:nvSpPr>
          <p:cNvPr name="TextBox 17" id="17"/>
          <p:cNvSpPr txBox="true"/>
          <p:nvPr/>
        </p:nvSpPr>
        <p:spPr>
          <a:xfrm rot="0">
            <a:off x="8529876" y="3061849"/>
            <a:ext cx="7076688" cy="1674495"/>
          </a:xfrm>
          <a:prstGeom prst="rect">
            <a:avLst/>
          </a:prstGeom>
        </p:spPr>
        <p:txBody>
          <a:bodyPr anchor="t" rtlCol="false" tIns="0" lIns="0" bIns="0" rIns="0">
            <a:spAutoFit/>
          </a:bodyPr>
          <a:lstStyle/>
          <a:p>
            <a:pPr algn="l">
              <a:lnSpc>
                <a:spcPts val="2799"/>
              </a:lnSpc>
              <a:spcBef>
                <a:spcPct val="0"/>
              </a:spcBef>
            </a:pPr>
            <a:r>
              <a:rPr lang="en-US" b="true" sz="1999">
                <a:solidFill>
                  <a:srgbClr val="1C0140"/>
                </a:solidFill>
                <a:latin typeface="Canva Sans Bold"/>
                <a:ea typeface="Canva Sans Bold"/>
                <a:cs typeface="Canva Sans Bold"/>
                <a:sym typeface="Canva Sans Bold"/>
              </a:rPr>
              <a:t>Customizable Workout Plans:</a:t>
            </a:r>
          </a:p>
          <a:p>
            <a:pPr algn="l">
              <a:lnSpc>
                <a:spcPts val="2659"/>
              </a:lnSpc>
              <a:spcBef>
                <a:spcPct val="0"/>
              </a:spcBef>
            </a:pPr>
            <a:r>
              <a:rPr lang="en-US" sz="1899">
                <a:solidFill>
                  <a:srgbClr val="000000"/>
                </a:solidFill>
                <a:latin typeface="Canva Sans"/>
                <a:ea typeface="Canva Sans"/>
                <a:cs typeface="Canva Sans"/>
                <a:sym typeface="Canva Sans"/>
              </a:rPr>
              <a:t>Enable users to create personalized workout plans tailored to their fitness levels, goals, and preferences. AI-driven recommendations can adjust plans based on progress and performance data.</a:t>
            </a:r>
          </a:p>
        </p:txBody>
      </p:sp>
      <p:grpSp>
        <p:nvGrpSpPr>
          <p:cNvPr name="Group 18" id="18"/>
          <p:cNvGrpSpPr/>
          <p:nvPr/>
        </p:nvGrpSpPr>
        <p:grpSpPr>
          <a:xfrm rot="0">
            <a:off x="7386845" y="5498442"/>
            <a:ext cx="810846" cy="837549"/>
            <a:chOff x="0" y="0"/>
            <a:chExt cx="812800" cy="839567"/>
          </a:xfrm>
        </p:grpSpPr>
        <p:sp>
          <p:nvSpPr>
            <p:cNvPr name="Freeform 19" id="19"/>
            <p:cNvSpPr/>
            <p:nvPr/>
          </p:nvSpPr>
          <p:spPr>
            <a:xfrm flipH="false" flipV="false" rot="0">
              <a:off x="0" y="0"/>
              <a:ext cx="812800" cy="839567"/>
            </a:xfrm>
            <a:custGeom>
              <a:avLst/>
              <a:gdLst/>
              <a:ahLst/>
              <a:cxnLst/>
              <a:rect r="r" b="b" t="t" l="l"/>
              <a:pathLst>
                <a:path h="839567" w="812800">
                  <a:moveTo>
                    <a:pt x="406400" y="0"/>
                  </a:moveTo>
                  <a:cubicBezTo>
                    <a:pt x="181951" y="0"/>
                    <a:pt x="0" y="187943"/>
                    <a:pt x="0" y="419783"/>
                  </a:cubicBezTo>
                  <a:cubicBezTo>
                    <a:pt x="0" y="651623"/>
                    <a:pt x="181951" y="839567"/>
                    <a:pt x="406400" y="839567"/>
                  </a:cubicBezTo>
                  <a:cubicBezTo>
                    <a:pt x="630849" y="839567"/>
                    <a:pt x="812800" y="651623"/>
                    <a:pt x="812800" y="419783"/>
                  </a:cubicBezTo>
                  <a:cubicBezTo>
                    <a:pt x="812800" y="187943"/>
                    <a:pt x="630849" y="0"/>
                    <a:pt x="406400" y="0"/>
                  </a:cubicBezTo>
                  <a:close/>
                </a:path>
              </a:pathLst>
            </a:custGeom>
            <a:solidFill>
              <a:srgbClr val="FFFFFF"/>
            </a:solidFill>
            <a:ln w="19050" cap="sq">
              <a:solidFill>
                <a:srgbClr val="000000"/>
              </a:solidFill>
              <a:prstDash val="solid"/>
              <a:miter/>
            </a:ln>
          </p:spPr>
        </p:sp>
        <p:sp>
          <p:nvSpPr>
            <p:cNvPr name="TextBox 20" id="20"/>
            <p:cNvSpPr txBox="true"/>
            <p:nvPr/>
          </p:nvSpPr>
          <p:spPr>
            <a:xfrm>
              <a:off x="76200" y="21559"/>
              <a:ext cx="660400" cy="739298"/>
            </a:xfrm>
            <a:prstGeom prst="rect">
              <a:avLst/>
            </a:prstGeom>
          </p:spPr>
          <p:txBody>
            <a:bodyPr anchor="ctr" rtlCol="false" tIns="53368" lIns="53368" bIns="53368" rIns="53368"/>
            <a:lstStyle/>
            <a:p>
              <a:pPr algn="ctr">
                <a:lnSpc>
                  <a:spcPts val="4199"/>
                </a:lnSpc>
              </a:pPr>
              <a:r>
                <a:rPr lang="en-US" sz="2999">
                  <a:solidFill>
                    <a:srgbClr val="000000"/>
                  </a:solidFill>
                  <a:latin typeface="Montserrat Classic"/>
                  <a:ea typeface="Montserrat Classic"/>
                  <a:cs typeface="Montserrat Classic"/>
                  <a:sym typeface="Montserrat Classic"/>
                </a:rPr>
                <a:t>3</a:t>
              </a:r>
            </a:p>
          </p:txBody>
        </p:sp>
      </p:grpSp>
      <p:grpSp>
        <p:nvGrpSpPr>
          <p:cNvPr name="Group 21" id="21"/>
          <p:cNvGrpSpPr/>
          <p:nvPr/>
        </p:nvGrpSpPr>
        <p:grpSpPr>
          <a:xfrm rot="0">
            <a:off x="7386845" y="7565055"/>
            <a:ext cx="810846" cy="837549"/>
            <a:chOff x="0" y="0"/>
            <a:chExt cx="812800" cy="839567"/>
          </a:xfrm>
        </p:grpSpPr>
        <p:sp>
          <p:nvSpPr>
            <p:cNvPr name="Freeform 22" id="22"/>
            <p:cNvSpPr/>
            <p:nvPr/>
          </p:nvSpPr>
          <p:spPr>
            <a:xfrm flipH="false" flipV="false" rot="0">
              <a:off x="0" y="0"/>
              <a:ext cx="812800" cy="839567"/>
            </a:xfrm>
            <a:custGeom>
              <a:avLst/>
              <a:gdLst/>
              <a:ahLst/>
              <a:cxnLst/>
              <a:rect r="r" b="b" t="t" l="l"/>
              <a:pathLst>
                <a:path h="839567" w="812800">
                  <a:moveTo>
                    <a:pt x="406400" y="0"/>
                  </a:moveTo>
                  <a:cubicBezTo>
                    <a:pt x="181951" y="0"/>
                    <a:pt x="0" y="187943"/>
                    <a:pt x="0" y="419783"/>
                  </a:cubicBezTo>
                  <a:cubicBezTo>
                    <a:pt x="0" y="651623"/>
                    <a:pt x="181951" y="839567"/>
                    <a:pt x="406400" y="839567"/>
                  </a:cubicBezTo>
                  <a:cubicBezTo>
                    <a:pt x="630849" y="839567"/>
                    <a:pt x="812800" y="651623"/>
                    <a:pt x="812800" y="419783"/>
                  </a:cubicBezTo>
                  <a:cubicBezTo>
                    <a:pt x="812800" y="187943"/>
                    <a:pt x="630849" y="0"/>
                    <a:pt x="406400" y="0"/>
                  </a:cubicBezTo>
                  <a:close/>
                </a:path>
              </a:pathLst>
            </a:custGeom>
            <a:solidFill>
              <a:srgbClr val="FFFFFF"/>
            </a:solidFill>
            <a:ln w="19050" cap="sq">
              <a:solidFill>
                <a:srgbClr val="000000"/>
              </a:solidFill>
              <a:prstDash val="solid"/>
              <a:miter/>
            </a:ln>
          </p:spPr>
        </p:sp>
        <p:sp>
          <p:nvSpPr>
            <p:cNvPr name="TextBox 23" id="23"/>
            <p:cNvSpPr txBox="true"/>
            <p:nvPr/>
          </p:nvSpPr>
          <p:spPr>
            <a:xfrm>
              <a:off x="76200" y="21559"/>
              <a:ext cx="660400" cy="739298"/>
            </a:xfrm>
            <a:prstGeom prst="rect">
              <a:avLst/>
            </a:prstGeom>
          </p:spPr>
          <p:txBody>
            <a:bodyPr anchor="ctr" rtlCol="false" tIns="53368" lIns="53368" bIns="53368" rIns="53368"/>
            <a:lstStyle/>
            <a:p>
              <a:pPr algn="ctr">
                <a:lnSpc>
                  <a:spcPts val="4199"/>
                </a:lnSpc>
              </a:pPr>
              <a:r>
                <a:rPr lang="en-US" sz="2999">
                  <a:solidFill>
                    <a:srgbClr val="000000"/>
                  </a:solidFill>
                  <a:latin typeface="Montserrat Classic"/>
                  <a:ea typeface="Montserrat Classic"/>
                  <a:cs typeface="Montserrat Classic"/>
                  <a:sym typeface="Montserrat Classic"/>
                </a:rPr>
                <a:t>4</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9010768" y="214633"/>
            <a:ext cx="9404563" cy="94045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086688" y="-514350"/>
            <a:ext cx="11971806" cy="11449207"/>
            <a:chOff x="0" y="0"/>
            <a:chExt cx="3153068" cy="3015429"/>
          </a:xfrm>
        </p:grpSpPr>
        <p:sp>
          <p:nvSpPr>
            <p:cNvPr name="Freeform 7" id="7"/>
            <p:cNvSpPr/>
            <p:nvPr/>
          </p:nvSpPr>
          <p:spPr>
            <a:xfrm flipH="false" flipV="false" rot="0">
              <a:off x="0" y="0"/>
              <a:ext cx="3153068" cy="3015429"/>
            </a:xfrm>
            <a:custGeom>
              <a:avLst/>
              <a:gdLst/>
              <a:ahLst/>
              <a:cxnLst/>
              <a:rect r="r" b="b" t="t" l="l"/>
              <a:pathLst>
                <a:path h="3015429" w="3153068">
                  <a:moveTo>
                    <a:pt x="0" y="0"/>
                  </a:moveTo>
                  <a:lnTo>
                    <a:pt x="3153068" y="0"/>
                  </a:lnTo>
                  <a:lnTo>
                    <a:pt x="3153068" y="3015429"/>
                  </a:lnTo>
                  <a:lnTo>
                    <a:pt x="0" y="3015429"/>
                  </a:lnTo>
                  <a:close/>
                </a:path>
              </a:pathLst>
            </a:custGeom>
            <a:solidFill>
              <a:srgbClr val="C4459F"/>
            </a:solidFill>
          </p:spPr>
        </p:sp>
        <p:sp>
          <p:nvSpPr>
            <p:cNvPr name="TextBox 8" id="8"/>
            <p:cNvSpPr txBox="true"/>
            <p:nvPr/>
          </p:nvSpPr>
          <p:spPr>
            <a:xfrm>
              <a:off x="0" y="-38100"/>
              <a:ext cx="3153068" cy="305352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3740209"/>
            <a:ext cx="11024877" cy="1679203"/>
          </a:xfrm>
          <a:prstGeom prst="rect">
            <a:avLst/>
          </a:prstGeom>
        </p:spPr>
        <p:txBody>
          <a:bodyPr anchor="t" rtlCol="false" tIns="0" lIns="0" bIns="0" rIns="0">
            <a:spAutoFit/>
          </a:bodyPr>
          <a:lstStyle/>
          <a:p>
            <a:pPr algn="l">
              <a:lnSpc>
                <a:spcPts val="12754"/>
              </a:lnSpc>
            </a:pPr>
            <a:r>
              <a:rPr lang="en-US" sz="12147" u="sng">
                <a:solidFill>
                  <a:srgbClr val="1F2374"/>
                </a:solidFill>
                <a:latin typeface="Anton"/>
                <a:ea typeface="Anton"/>
                <a:cs typeface="Anton"/>
                <a:sym typeface="Anton"/>
                <a:hlinkClick r:id="rId3" tooltip="https://github.com/AhmedRefat10/Ai-Trainer"/>
              </a:rPr>
              <a:t>PROJECT LINK</a:t>
            </a:r>
          </a:p>
        </p:txBody>
      </p:sp>
      <p:sp>
        <p:nvSpPr>
          <p:cNvPr name="TextBox 10" id="10"/>
          <p:cNvSpPr txBox="true"/>
          <p:nvPr/>
        </p:nvSpPr>
        <p:spPr>
          <a:xfrm rot="0">
            <a:off x="2147044" y="5759627"/>
            <a:ext cx="4712869" cy="1503949"/>
          </a:xfrm>
          <a:prstGeom prst="rect">
            <a:avLst/>
          </a:prstGeom>
        </p:spPr>
        <p:txBody>
          <a:bodyPr anchor="t" rtlCol="false" tIns="0" lIns="0" bIns="0" rIns="0">
            <a:spAutoFit/>
          </a:bodyPr>
          <a:lstStyle/>
          <a:p>
            <a:pPr algn="l">
              <a:lnSpc>
                <a:spcPts val="11494"/>
              </a:lnSpc>
            </a:pPr>
            <a:r>
              <a:rPr lang="en-US" sz="10947" u="sng">
                <a:solidFill>
                  <a:srgbClr val="C4459F"/>
                </a:solidFill>
                <a:latin typeface="Anton"/>
                <a:ea typeface="Anton"/>
                <a:cs typeface="Anton"/>
                <a:sym typeface="Anton"/>
                <a:hlinkClick r:id="rId4" tooltip="https://advanced-ai-trainer.streamlit.app"/>
              </a:rPr>
              <a:t>APP LINK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100929" y="214633"/>
            <a:ext cx="9404563" cy="94045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3607700" y="-514350"/>
            <a:ext cx="9450794" cy="11449207"/>
            <a:chOff x="0" y="0"/>
            <a:chExt cx="2489098" cy="3015429"/>
          </a:xfrm>
        </p:grpSpPr>
        <p:sp>
          <p:nvSpPr>
            <p:cNvPr name="Freeform 7" id="7"/>
            <p:cNvSpPr/>
            <p:nvPr/>
          </p:nvSpPr>
          <p:spPr>
            <a:xfrm flipH="false" flipV="false" rot="0">
              <a:off x="0" y="0"/>
              <a:ext cx="2489098" cy="3015429"/>
            </a:xfrm>
            <a:custGeom>
              <a:avLst/>
              <a:gdLst/>
              <a:ahLst/>
              <a:cxnLst/>
              <a:rect r="r" b="b" t="t" l="l"/>
              <a:pathLst>
                <a:path h="3015429" w="2489098">
                  <a:moveTo>
                    <a:pt x="0" y="0"/>
                  </a:moveTo>
                  <a:lnTo>
                    <a:pt x="2489098" y="0"/>
                  </a:lnTo>
                  <a:lnTo>
                    <a:pt x="2489098" y="3015429"/>
                  </a:lnTo>
                  <a:lnTo>
                    <a:pt x="0" y="3015429"/>
                  </a:lnTo>
                  <a:close/>
                </a:path>
              </a:pathLst>
            </a:custGeom>
            <a:solidFill>
              <a:srgbClr val="C4459F"/>
            </a:solidFill>
          </p:spPr>
        </p:sp>
        <p:sp>
          <p:nvSpPr>
            <p:cNvPr name="TextBox 8" id="8"/>
            <p:cNvSpPr txBox="true"/>
            <p:nvPr/>
          </p:nvSpPr>
          <p:spPr>
            <a:xfrm>
              <a:off x="0" y="-38100"/>
              <a:ext cx="2489098" cy="305352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350444" y="2058923"/>
            <a:ext cx="6968511" cy="1670961"/>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THANK</a:t>
            </a:r>
          </a:p>
        </p:txBody>
      </p:sp>
      <p:sp>
        <p:nvSpPr>
          <p:cNvPr name="TextBox 10" id="10"/>
          <p:cNvSpPr txBox="true"/>
          <p:nvPr/>
        </p:nvSpPr>
        <p:spPr>
          <a:xfrm rot="0">
            <a:off x="4830085" y="3910860"/>
            <a:ext cx="6968511" cy="1681108"/>
          </a:xfrm>
          <a:prstGeom prst="rect">
            <a:avLst/>
          </a:prstGeom>
        </p:spPr>
        <p:txBody>
          <a:bodyPr anchor="t" rtlCol="false" tIns="0" lIns="0" bIns="0" rIns="0">
            <a:spAutoFit/>
          </a:bodyPr>
          <a:lstStyle/>
          <a:p>
            <a:pPr algn="l">
              <a:lnSpc>
                <a:spcPts val="12859"/>
              </a:lnSpc>
            </a:pPr>
            <a:r>
              <a:rPr lang="en-US" sz="12247">
                <a:solidFill>
                  <a:srgbClr val="C4459F"/>
                </a:solidFill>
                <a:latin typeface="Anton"/>
                <a:ea typeface="Anton"/>
                <a:cs typeface="Anton"/>
                <a:sym typeface="Anton"/>
              </a:rPr>
              <a:t>YOU!</a:t>
            </a:r>
          </a:p>
        </p:txBody>
      </p:sp>
      <p:sp>
        <p:nvSpPr>
          <p:cNvPr name="TextBox 11" id="11"/>
          <p:cNvSpPr txBox="true"/>
          <p:nvPr/>
        </p:nvSpPr>
        <p:spPr>
          <a:xfrm rot="0">
            <a:off x="6321180" y="5763417"/>
            <a:ext cx="9047753" cy="1679203"/>
          </a:xfrm>
          <a:prstGeom prst="rect">
            <a:avLst/>
          </a:prstGeom>
        </p:spPr>
        <p:txBody>
          <a:bodyPr anchor="t" rtlCol="false" tIns="0" lIns="0" bIns="0" rIns="0">
            <a:spAutoFit/>
          </a:bodyPr>
          <a:lstStyle/>
          <a:p>
            <a:pPr algn="l" marL="0" indent="0" lvl="0">
              <a:lnSpc>
                <a:spcPts val="12754"/>
              </a:lnSpc>
              <a:spcBef>
                <a:spcPct val="0"/>
              </a:spcBef>
            </a:pPr>
            <a:r>
              <a:rPr lang="en-US" sz="12147" strike="noStrike" u="none">
                <a:solidFill>
                  <a:srgbClr val="1F2374"/>
                </a:solidFill>
                <a:latin typeface="Anton"/>
                <a:ea typeface="Anton"/>
                <a:cs typeface="Anton"/>
                <a:sym typeface="Anton"/>
              </a:rPr>
              <a:t>FOR LISTENING!</a:t>
            </a:r>
          </a:p>
        </p:txBody>
      </p:sp>
      <p:sp>
        <p:nvSpPr>
          <p:cNvPr name="Freeform 12" id="12"/>
          <p:cNvSpPr/>
          <p:nvPr/>
        </p:nvSpPr>
        <p:spPr>
          <a:xfrm flipH="false" flipV="false" rot="0">
            <a:off x="403640" y="8101350"/>
            <a:ext cx="625060" cy="625060"/>
          </a:xfrm>
          <a:custGeom>
            <a:avLst/>
            <a:gdLst/>
            <a:ahLst/>
            <a:cxnLst/>
            <a:rect r="r" b="b" t="t" l="l"/>
            <a:pathLst>
              <a:path h="625060" w="625060">
                <a:moveTo>
                  <a:pt x="0" y="0"/>
                </a:moveTo>
                <a:lnTo>
                  <a:pt x="625060" y="0"/>
                </a:lnTo>
                <a:lnTo>
                  <a:pt x="625060" y="625061"/>
                </a:lnTo>
                <a:lnTo>
                  <a:pt x="0" y="625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725383" y="8101350"/>
            <a:ext cx="625060" cy="625060"/>
          </a:xfrm>
          <a:custGeom>
            <a:avLst/>
            <a:gdLst/>
            <a:ahLst/>
            <a:cxnLst/>
            <a:rect r="r" b="b" t="t" l="l"/>
            <a:pathLst>
              <a:path h="625060" w="625060">
                <a:moveTo>
                  <a:pt x="0" y="0"/>
                </a:moveTo>
                <a:lnTo>
                  <a:pt x="625061" y="0"/>
                </a:lnTo>
                <a:lnTo>
                  <a:pt x="625061" y="625061"/>
                </a:lnTo>
                <a:lnTo>
                  <a:pt x="0" y="625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3045769" y="8101350"/>
            <a:ext cx="625060" cy="625060"/>
          </a:xfrm>
          <a:custGeom>
            <a:avLst/>
            <a:gdLst/>
            <a:ahLst/>
            <a:cxnLst/>
            <a:rect r="r" b="b" t="t" l="l"/>
            <a:pathLst>
              <a:path h="625060" w="625060">
                <a:moveTo>
                  <a:pt x="0" y="0"/>
                </a:moveTo>
                <a:lnTo>
                  <a:pt x="625060" y="0"/>
                </a:lnTo>
                <a:lnTo>
                  <a:pt x="625060" y="625061"/>
                </a:lnTo>
                <a:lnTo>
                  <a:pt x="0" y="6250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947727" y="-107750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3424567" y="3676282"/>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grpSp>
        <p:nvGrpSpPr>
          <p:cNvPr name="Group 5" id="5"/>
          <p:cNvGrpSpPr/>
          <p:nvPr/>
        </p:nvGrpSpPr>
        <p:grpSpPr>
          <a:xfrm rot="0">
            <a:off x="10789108" y="212384"/>
            <a:ext cx="9404563" cy="94045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795165" y="1028700"/>
            <a:ext cx="7868699" cy="78686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526409" y="3033280"/>
            <a:ext cx="1030630" cy="10306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223617" y="9237186"/>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573985" y="3009354"/>
            <a:ext cx="9714299" cy="4192093"/>
          </a:xfrm>
          <a:prstGeom prst="rect">
            <a:avLst/>
          </a:prstGeom>
        </p:spPr>
        <p:txBody>
          <a:bodyPr anchor="t" rtlCol="false" tIns="0" lIns="0" bIns="0" rIns="0">
            <a:spAutoFit/>
          </a:bodyPr>
          <a:lstStyle/>
          <a:p>
            <a:pPr algn="l">
              <a:lnSpc>
                <a:spcPts val="4139"/>
              </a:lnSpc>
              <a:spcBef>
                <a:spcPct val="0"/>
              </a:spcBef>
            </a:pPr>
            <a:r>
              <a:rPr lang="en-US" b="true" sz="2956">
                <a:solidFill>
                  <a:srgbClr val="000000"/>
                </a:solidFill>
                <a:latin typeface="Raleway Medium"/>
                <a:ea typeface="Raleway Medium"/>
                <a:cs typeface="Raleway Medium"/>
                <a:sym typeface="Raleway Medium"/>
              </a:rPr>
              <a:t>The AI-Powered Fitness Trainer leverages advanced technologies such as real-time pose estimation and movement analysis to provide users with personalized, immediate feedback during their workouts. By analyzing users' movements through video analysis, the system can accurately assess their exercise form, identify any errors or misalignments, and deliver corrective guidance instantly.</a:t>
            </a:r>
          </a:p>
        </p:txBody>
      </p:sp>
      <p:sp>
        <p:nvSpPr>
          <p:cNvPr name="TextBox 16" id="16"/>
          <p:cNvSpPr txBox="true"/>
          <p:nvPr/>
        </p:nvSpPr>
        <p:spPr>
          <a:xfrm rot="0">
            <a:off x="1223617" y="1290201"/>
            <a:ext cx="5564968" cy="1111490"/>
          </a:xfrm>
          <a:prstGeom prst="rect">
            <a:avLst/>
          </a:prstGeom>
        </p:spPr>
        <p:txBody>
          <a:bodyPr anchor="t" rtlCol="false" tIns="0" lIns="0" bIns="0" rIns="0">
            <a:spAutoFit/>
          </a:bodyPr>
          <a:lstStyle/>
          <a:p>
            <a:pPr algn="ctr">
              <a:lnSpc>
                <a:spcPts val="9086"/>
              </a:lnSpc>
              <a:spcBef>
                <a:spcPct val="0"/>
              </a:spcBef>
            </a:pPr>
            <a:r>
              <a:rPr lang="en-US" sz="6490">
                <a:solidFill>
                  <a:srgbClr val="000000"/>
                </a:solidFill>
                <a:latin typeface="The Youngest Serif"/>
                <a:ea typeface="The Youngest Serif"/>
                <a:cs typeface="The Youngest Serif"/>
                <a:sym typeface="The Youngest Serif"/>
              </a:rPr>
              <a:t>Introduction </a:t>
            </a:r>
          </a:p>
        </p:txBody>
      </p:sp>
      <p:sp>
        <p:nvSpPr>
          <p:cNvPr name="Freeform 17" id="17"/>
          <p:cNvSpPr/>
          <p:nvPr/>
        </p:nvSpPr>
        <p:spPr>
          <a:xfrm flipH="false" flipV="false" rot="0">
            <a:off x="12483923" y="1564284"/>
            <a:ext cx="5596334" cy="6226797"/>
          </a:xfrm>
          <a:custGeom>
            <a:avLst/>
            <a:gdLst/>
            <a:ahLst/>
            <a:cxnLst/>
            <a:rect r="r" b="b" t="t" l="l"/>
            <a:pathLst>
              <a:path h="6226797" w="5596334">
                <a:moveTo>
                  <a:pt x="0" y="0"/>
                </a:moveTo>
                <a:lnTo>
                  <a:pt x="5596334" y="0"/>
                </a:lnTo>
                <a:lnTo>
                  <a:pt x="5596334" y="6226798"/>
                </a:lnTo>
                <a:lnTo>
                  <a:pt x="0" y="62267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833" r="0" b="-8944"/>
            </a:stretch>
          </a:blipFill>
        </p:spPr>
      </p:sp>
      <p:sp>
        <p:nvSpPr>
          <p:cNvPr name="Freeform 3" id="3"/>
          <p:cNvSpPr/>
          <p:nvPr/>
        </p:nvSpPr>
        <p:spPr>
          <a:xfrm flipH="false" flipV="false" rot="0">
            <a:off x="12129499" y="-1125638"/>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3529245" y="375848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grpSp>
        <p:nvGrpSpPr>
          <p:cNvPr name="Group 5" id="5"/>
          <p:cNvGrpSpPr/>
          <p:nvPr/>
        </p:nvGrpSpPr>
        <p:grpSpPr>
          <a:xfrm rot="0">
            <a:off x="14504702" y="164253"/>
            <a:ext cx="9404563" cy="94045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23617" y="9237186"/>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5396561" y="5131156"/>
            <a:ext cx="3839760" cy="1415926"/>
            <a:chOff x="0" y="0"/>
            <a:chExt cx="1011295" cy="372919"/>
          </a:xfrm>
        </p:grpSpPr>
        <p:sp>
          <p:nvSpPr>
            <p:cNvPr name="Freeform 10" id="10"/>
            <p:cNvSpPr/>
            <p:nvPr/>
          </p:nvSpPr>
          <p:spPr>
            <a:xfrm flipH="false" flipV="false" rot="0">
              <a:off x="0" y="0"/>
              <a:ext cx="1011295" cy="372919"/>
            </a:xfrm>
            <a:custGeom>
              <a:avLst/>
              <a:gdLst/>
              <a:ahLst/>
              <a:cxnLst/>
              <a:rect r="r" b="b" t="t" l="l"/>
              <a:pathLst>
                <a:path h="372919" w="1011295">
                  <a:moveTo>
                    <a:pt x="102829" y="0"/>
                  </a:moveTo>
                  <a:lnTo>
                    <a:pt x="908466" y="0"/>
                  </a:lnTo>
                  <a:cubicBezTo>
                    <a:pt x="965257" y="0"/>
                    <a:pt x="1011295" y="46038"/>
                    <a:pt x="1011295" y="102829"/>
                  </a:cubicBezTo>
                  <a:lnTo>
                    <a:pt x="1011295" y="270090"/>
                  </a:lnTo>
                  <a:cubicBezTo>
                    <a:pt x="1011295" y="326881"/>
                    <a:pt x="965257" y="372919"/>
                    <a:pt x="908466" y="372919"/>
                  </a:cubicBezTo>
                  <a:lnTo>
                    <a:pt x="102829" y="372919"/>
                  </a:lnTo>
                  <a:cubicBezTo>
                    <a:pt x="46038" y="372919"/>
                    <a:pt x="0" y="326881"/>
                    <a:pt x="0" y="270090"/>
                  </a:cubicBezTo>
                  <a:lnTo>
                    <a:pt x="0" y="102829"/>
                  </a:lnTo>
                  <a:cubicBezTo>
                    <a:pt x="0" y="46038"/>
                    <a:pt x="46038" y="0"/>
                    <a:pt x="102829" y="0"/>
                  </a:cubicBezTo>
                  <a:close/>
                </a:path>
              </a:pathLst>
            </a:custGeom>
            <a:solidFill>
              <a:srgbClr val="F2F2F2"/>
            </a:solidFill>
          </p:spPr>
        </p:sp>
        <p:sp>
          <p:nvSpPr>
            <p:cNvPr name="TextBox 11" id="11"/>
            <p:cNvSpPr txBox="true"/>
            <p:nvPr/>
          </p:nvSpPr>
          <p:spPr>
            <a:xfrm>
              <a:off x="0" y="-38100"/>
              <a:ext cx="1011295" cy="41101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10472" y="2260355"/>
            <a:ext cx="4056350" cy="1151206"/>
            <a:chOff x="0" y="0"/>
            <a:chExt cx="1068339" cy="303198"/>
          </a:xfrm>
        </p:grpSpPr>
        <p:sp>
          <p:nvSpPr>
            <p:cNvPr name="Freeform 13" id="13"/>
            <p:cNvSpPr/>
            <p:nvPr/>
          </p:nvSpPr>
          <p:spPr>
            <a:xfrm flipH="false" flipV="false" rot="0">
              <a:off x="0" y="0"/>
              <a:ext cx="1068339" cy="303198"/>
            </a:xfrm>
            <a:custGeom>
              <a:avLst/>
              <a:gdLst/>
              <a:ahLst/>
              <a:cxnLst/>
              <a:rect r="r" b="b" t="t" l="l"/>
              <a:pathLst>
                <a:path h="303198" w="1068339">
                  <a:moveTo>
                    <a:pt x="97338" y="0"/>
                  </a:moveTo>
                  <a:lnTo>
                    <a:pt x="971001" y="0"/>
                  </a:lnTo>
                  <a:cubicBezTo>
                    <a:pt x="1024759" y="0"/>
                    <a:pt x="1068339" y="43580"/>
                    <a:pt x="1068339" y="97338"/>
                  </a:cubicBezTo>
                  <a:lnTo>
                    <a:pt x="1068339" y="205860"/>
                  </a:lnTo>
                  <a:cubicBezTo>
                    <a:pt x="1068339" y="231676"/>
                    <a:pt x="1058084" y="256434"/>
                    <a:pt x="1039829" y="274688"/>
                  </a:cubicBezTo>
                  <a:cubicBezTo>
                    <a:pt x="1021575" y="292943"/>
                    <a:pt x="996817" y="303198"/>
                    <a:pt x="971001" y="303198"/>
                  </a:cubicBezTo>
                  <a:lnTo>
                    <a:pt x="97338" y="303198"/>
                  </a:lnTo>
                  <a:cubicBezTo>
                    <a:pt x="43580" y="303198"/>
                    <a:pt x="0" y="259618"/>
                    <a:pt x="0" y="205860"/>
                  </a:cubicBezTo>
                  <a:lnTo>
                    <a:pt x="0" y="97338"/>
                  </a:lnTo>
                  <a:cubicBezTo>
                    <a:pt x="0" y="43580"/>
                    <a:pt x="43580" y="0"/>
                    <a:pt x="97338" y="0"/>
                  </a:cubicBezTo>
                  <a:close/>
                </a:path>
              </a:pathLst>
            </a:custGeom>
            <a:solidFill>
              <a:srgbClr val="F2F2F2"/>
            </a:solidFill>
          </p:spPr>
        </p:sp>
        <p:sp>
          <p:nvSpPr>
            <p:cNvPr name="TextBox 14" id="14"/>
            <p:cNvSpPr txBox="true"/>
            <p:nvPr/>
          </p:nvSpPr>
          <p:spPr>
            <a:xfrm>
              <a:off x="0" y="-38100"/>
              <a:ext cx="1068339" cy="34129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339687" y="6966183"/>
            <a:ext cx="3960088" cy="982747"/>
            <a:chOff x="0" y="0"/>
            <a:chExt cx="1042986" cy="258830"/>
          </a:xfrm>
        </p:grpSpPr>
        <p:sp>
          <p:nvSpPr>
            <p:cNvPr name="Freeform 16" id="16"/>
            <p:cNvSpPr/>
            <p:nvPr/>
          </p:nvSpPr>
          <p:spPr>
            <a:xfrm flipH="false" flipV="false" rot="0">
              <a:off x="0" y="0"/>
              <a:ext cx="1042986" cy="258830"/>
            </a:xfrm>
            <a:custGeom>
              <a:avLst/>
              <a:gdLst/>
              <a:ahLst/>
              <a:cxnLst/>
              <a:rect r="r" b="b" t="t" l="l"/>
              <a:pathLst>
                <a:path h="258830" w="1042986">
                  <a:moveTo>
                    <a:pt x="99704" y="0"/>
                  </a:moveTo>
                  <a:lnTo>
                    <a:pt x="943282" y="0"/>
                  </a:lnTo>
                  <a:cubicBezTo>
                    <a:pt x="998347" y="0"/>
                    <a:pt x="1042986" y="44639"/>
                    <a:pt x="1042986" y="99704"/>
                  </a:cubicBezTo>
                  <a:lnTo>
                    <a:pt x="1042986" y="159126"/>
                  </a:lnTo>
                  <a:cubicBezTo>
                    <a:pt x="1042986" y="214191"/>
                    <a:pt x="998347" y="258830"/>
                    <a:pt x="943282" y="258830"/>
                  </a:cubicBezTo>
                  <a:lnTo>
                    <a:pt x="99704" y="258830"/>
                  </a:lnTo>
                  <a:cubicBezTo>
                    <a:pt x="44639" y="258830"/>
                    <a:pt x="0" y="214191"/>
                    <a:pt x="0" y="159126"/>
                  </a:cubicBezTo>
                  <a:lnTo>
                    <a:pt x="0" y="99704"/>
                  </a:lnTo>
                  <a:cubicBezTo>
                    <a:pt x="0" y="44639"/>
                    <a:pt x="44639" y="0"/>
                    <a:pt x="99704" y="0"/>
                  </a:cubicBezTo>
                  <a:close/>
                </a:path>
              </a:pathLst>
            </a:custGeom>
            <a:solidFill>
              <a:srgbClr val="F2F2F2"/>
            </a:solidFill>
          </p:spPr>
        </p:sp>
        <p:sp>
          <p:nvSpPr>
            <p:cNvPr name="TextBox 17" id="17"/>
            <p:cNvSpPr txBox="true"/>
            <p:nvPr/>
          </p:nvSpPr>
          <p:spPr>
            <a:xfrm>
              <a:off x="0" y="-38100"/>
              <a:ext cx="1042986" cy="29693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670203" y="3758480"/>
            <a:ext cx="3719433" cy="1223402"/>
            <a:chOff x="0" y="0"/>
            <a:chExt cx="979604" cy="322213"/>
          </a:xfrm>
        </p:grpSpPr>
        <p:sp>
          <p:nvSpPr>
            <p:cNvPr name="Freeform 19" id="19"/>
            <p:cNvSpPr/>
            <p:nvPr/>
          </p:nvSpPr>
          <p:spPr>
            <a:xfrm flipH="false" flipV="false" rot="0">
              <a:off x="0" y="0"/>
              <a:ext cx="979604" cy="322213"/>
            </a:xfrm>
            <a:custGeom>
              <a:avLst/>
              <a:gdLst/>
              <a:ahLst/>
              <a:cxnLst/>
              <a:rect r="r" b="b" t="t" l="l"/>
              <a:pathLst>
                <a:path h="322213" w="979604">
                  <a:moveTo>
                    <a:pt x="106155" y="0"/>
                  </a:moveTo>
                  <a:lnTo>
                    <a:pt x="873448" y="0"/>
                  </a:lnTo>
                  <a:cubicBezTo>
                    <a:pt x="932076" y="0"/>
                    <a:pt x="979604" y="47527"/>
                    <a:pt x="979604" y="106155"/>
                  </a:cubicBezTo>
                  <a:lnTo>
                    <a:pt x="979604" y="216058"/>
                  </a:lnTo>
                  <a:cubicBezTo>
                    <a:pt x="979604" y="274686"/>
                    <a:pt x="932076" y="322213"/>
                    <a:pt x="873448" y="322213"/>
                  </a:cubicBezTo>
                  <a:lnTo>
                    <a:pt x="106155" y="322213"/>
                  </a:lnTo>
                  <a:cubicBezTo>
                    <a:pt x="47527" y="322213"/>
                    <a:pt x="0" y="274686"/>
                    <a:pt x="0" y="216058"/>
                  </a:cubicBezTo>
                  <a:lnTo>
                    <a:pt x="0" y="106155"/>
                  </a:lnTo>
                  <a:cubicBezTo>
                    <a:pt x="0" y="47527"/>
                    <a:pt x="47527" y="0"/>
                    <a:pt x="106155" y="0"/>
                  </a:cubicBezTo>
                  <a:close/>
                </a:path>
              </a:pathLst>
            </a:custGeom>
            <a:solidFill>
              <a:srgbClr val="F2F2F2"/>
            </a:solidFill>
          </p:spPr>
        </p:sp>
        <p:sp>
          <p:nvSpPr>
            <p:cNvPr name="TextBox 20" id="20"/>
            <p:cNvSpPr txBox="true"/>
            <p:nvPr/>
          </p:nvSpPr>
          <p:spPr>
            <a:xfrm>
              <a:off x="0" y="-38100"/>
              <a:ext cx="979604" cy="36031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1844870" y="6591694"/>
            <a:ext cx="6071428" cy="2005534"/>
          </a:xfrm>
          <a:prstGeom prst="rect">
            <a:avLst/>
          </a:prstGeom>
        </p:spPr>
        <p:txBody>
          <a:bodyPr anchor="t" rtlCol="false" tIns="0" lIns="0" bIns="0" rIns="0">
            <a:spAutoFit/>
          </a:bodyPr>
          <a:lstStyle/>
          <a:p>
            <a:pPr algn="ctr">
              <a:lnSpc>
                <a:spcPts val="3383"/>
              </a:lnSpc>
              <a:spcBef>
                <a:spcPct val="0"/>
              </a:spcBef>
            </a:pPr>
          </a:p>
          <a:p>
            <a:pPr algn="ctr">
              <a:lnSpc>
                <a:spcPts val="3103"/>
              </a:lnSpc>
              <a:spcBef>
                <a:spcPct val="0"/>
              </a:spcBef>
            </a:pPr>
            <a:r>
              <a:rPr lang="en-US" sz="2216">
                <a:solidFill>
                  <a:srgbClr val="000000"/>
                </a:solidFill>
                <a:latin typeface="Canva Sans"/>
                <a:ea typeface="Canva Sans"/>
                <a:cs typeface="Canva Sans"/>
                <a:sym typeface="Canva Sans"/>
              </a:rPr>
              <a:t>Most fitness apps provide feedback only after workouts, missing the chance to correct mistakes during exercises.</a:t>
            </a:r>
          </a:p>
          <a:p>
            <a:pPr algn="ctr">
              <a:lnSpc>
                <a:spcPts val="3383"/>
              </a:lnSpc>
              <a:spcBef>
                <a:spcPct val="0"/>
              </a:spcBef>
            </a:pPr>
          </a:p>
        </p:txBody>
      </p:sp>
      <p:sp>
        <p:nvSpPr>
          <p:cNvPr name="TextBox 22" id="22"/>
          <p:cNvSpPr txBox="true"/>
          <p:nvPr/>
        </p:nvSpPr>
        <p:spPr>
          <a:xfrm rot="0">
            <a:off x="545587" y="582683"/>
            <a:ext cx="5564525" cy="887097"/>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The Youngest Serif"/>
                <a:ea typeface="The Youngest Serif"/>
                <a:cs typeface="The Youngest Serif"/>
                <a:sym typeface="The Youngest Serif"/>
              </a:rPr>
              <a:t>The  Problem </a:t>
            </a:r>
          </a:p>
        </p:txBody>
      </p:sp>
      <p:sp>
        <p:nvSpPr>
          <p:cNvPr name="TextBox 23" id="23"/>
          <p:cNvSpPr txBox="true"/>
          <p:nvPr/>
        </p:nvSpPr>
        <p:spPr>
          <a:xfrm rot="0">
            <a:off x="210472" y="2591915"/>
            <a:ext cx="4056350"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Canva Sans"/>
                <a:ea typeface="Canva Sans"/>
                <a:cs typeface="Canva Sans"/>
                <a:sym typeface="Canva Sans"/>
              </a:rPr>
              <a:t>Improper Exercise Form</a:t>
            </a:r>
          </a:p>
        </p:txBody>
      </p:sp>
      <p:sp>
        <p:nvSpPr>
          <p:cNvPr name="TextBox 24" id="24"/>
          <p:cNvSpPr txBox="true"/>
          <p:nvPr/>
        </p:nvSpPr>
        <p:spPr>
          <a:xfrm rot="0">
            <a:off x="4590083" y="2591915"/>
            <a:ext cx="7254787" cy="6565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Many people struggle to maintain correct form, leading to ineffective workouts and poor results.</a:t>
            </a:r>
          </a:p>
        </p:txBody>
      </p:sp>
      <p:sp>
        <p:nvSpPr>
          <p:cNvPr name="TextBox 25" id="25"/>
          <p:cNvSpPr txBox="true"/>
          <p:nvPr/>
        </p:nvSpPr>
        <p:spPr>
          <a:xfrm rot="0">
            <a:off x="2992734" y="4179999"/>
            <a:ext cx="2894816"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Canva Sans"/>
                <a:ea typeface="Canva Sans"/>
                <a:cs typeface="Canva Sans"/>
                <a:sym typeface="Canva Sans"/>
              </a:rPr>
              <a:t>Risk of Injury</a:t>
            </a:r>
          </a:p>
        </p:txBody>
      </p:sp>
      <p:sp>
        <p:nvSpPr>
          <p:cNvPr name="TextBox 26" id="26"/>
          <p:cNvSpPr txBox="true"/>
          <p:nvPr/>
        </p:nvSpPr>
        <p:spPr>
          <a:xfrm rot="0">
            <a:off x="6778306" y="3720380"/>
            <a:ext cx="5718074" cy="9899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Incorrect form increases the risk of injury, which can hinder fitness progress and cause long-term issues.</a:t>
            </a:r>
          </a:p>
        </p:txBody>
      </p:sp>
      <p:sp>
        <p:nvSpPr>
          <p:cNvPr name="TextBox 27" id="27"/>
          <p:cNvSpPr txBox="true"/>
          <p:nvPr/>
        </p:nvSpPr>
        <p:spPr>
          <a:xfrm rot="0">
            <a:off x="5585778" y="5491774"/>
            <a:ext cx="3461324" cy="762947"/>
          </a:xfrm>
          <a:prstGeom prst="rect">
            <a:avLst/>
          </a:prstGeom>
        </p:spPr>
        <p:txBody>
          <a:bodyPr anchor="t" rtlCol="false" tIns="0" lIns="0" bIns="0" rIns="0">
            <a:spAutoFit/>
          </a:bodyPr>
          <a:lstStyle/>
          <a:p>
            <a:pPr algn="ctr">
              <a:lnSpc>
                <a:spcPts val="3097"/>
              </a:lnSpc>
              <a:spcBef>
                <a:spcPct val="0"/>
              </a:spcBef>
            </a:pPr>
            <a:r>
              <a:rPr lang="en-US" sz="2212">
                <a:solidFill>
                  <a:srgbClr val="000000"/>
                </a:solidFill>
                <a:latin typeface="Canva Sans"/>
                <a:ea typeface="Canva Sans"/>
                <a:cs typeface="Canva Sans"/>
                <a:sym typeface="Canva Sans"/>
              </a:rPr>
              <a:t>Lack of Personalized Coaching</a:t>
            </a:r>
          </a:p>
        </p:txBody>
      </p:sp>
      <p:sp>
        <p:nvSpPr>
          <p:cNvPr name="TextBox 28" id="28"/>
          <p:cNvSpPr txBox="true"/>
          <p:nvPr/>
        </p:nvSpPr>
        <p:spPr>
          <a:xfrm rot="0">
            <a:off x="9398783" y="5491774"/>
            <a:ext cx="6195196" cy="6565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Personal trainers can be expensive and inaccessible, leaving individuals without personalized guidance.</a:t>
            </a:r>
          </a:p>
        </p:txBody>
      </p:sp>
      <p:sp>
        <p:nvSpPr>
          <p:cNvPr name="TextBox 29" id="29"/>
          <p:cNvSpPr txBox="true"/>
          <p:nvPr/>
        </p:nvSpPr>
        <p:spPr>
          <a:xfrm rot="0">
            <a:off x="7478903" y="7201078"/>
            <a:ext cx="3839760"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a:ea typeface="Canva Sans"/>
                <a:cs typeface="Canva Sans"/>
                <a:sym typeface="Canva Sans"/>
              </a:rPr>
              <a:t>No Real-Time Feedback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492542" y="4950586"/>
            <a:ext cx="20887092" cy="5336414"/>
            <a:chOff x="0" y="0"/>
            <a:chExt cx="5501127" cy="1405475"/>
          </a:xfrm>
        </p:grpSpPr>
        <p:sp>
          <p:nvSpPr>
            <p:cNvPr name="Freeform 4" id="4"/>
            <p:cNvSpPr/>
            <p:nvPr/>
          </p:nvSpPr>
          <p:spPr>
            <a:xfrm flipH="false" flipV="false" rot="0">
              <a:off x="0" y="0"/>
              <a:ext cx="5501127" cy="1405475"/>
            </a:xfrm>
            <a:custGeom>
              <a:avLst/>
              <a:gdLst/>
              <a:ahLst/>
              <a:cxnLst/>
              <a:rect r="r" b="b" t="t" l="l"/>
              <a:pathLst>
                <a:path h="1405475" w="5501127">
                  <a:moveTo>
                    <a:pt x="18903" y="0"/>
                  </a:moveTo>
                  <a:lnTo>
                    <a:pt x="5482224" y="0"/>
                  </a:lnTo>
                  <a:cubicBezTo>
                    <a:pt x="5492664" y="0"/>
                    <a:pt x="5501127" y="8463"/>
                    <a:pt x="5501127" y="18903"/>
                  </a:cubicBezTo>
                  <a:lnTo>
                    <a:pt x="5501127" y="1386572"/>
                  </a:lnTo>
                  <a:cubicBezTo>
                    <a:pt x="5501127" y="1391585"/>
                    <a:pt x="5499135" y="1396394"/>
                    <a:pt x="5495590" y="1399939"/>
                  </a:cubicBezTo>
                  <a:cubicBezTo>
                    <a:pt x="5492045" y="1403484"/>
                    <a:pt x="5487237" y="1405475"/>
                    <a:pt x="5482224" y="1405475"/>
                  </a:cubicBezTo>
                  <a:lnTo>
                    <a:pt x="18903" y="1405475"/>
                  </a:lnTo>
                  <a:cubicBezTo>
                    <a:pt x="13890" y="1405475"/>
                    <a:pt x="9082" y="1403484"/>
                    <a:pt x="5537" y="1399939"/>
                  </a:cubicBezTo>
                  <a:cubicBezTo>
                    <a:pt x="1992" y="1396394"/>
                    <a:pt x="0" y="1391585"/>
                    <a:pt x="0" y="138657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5" id="5"/>
            <p:cNvSpPr txBox="true"/>
            <p:nvPr/>
          </p:nvSpPr>
          <p:spPr>
            <a:xfrm>
              <a:off x="0" y="-38100"/>
              <a:ext cx="5501127" cy="14435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005199" y="584262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8619466" y="9068420"/>
            <a:ext cx="663074" cy="379761"/>
          </a:xfrm>
          <a:custGeom>
            <a:avLst/>
            <a:gdLst/>
            <a:ahLst/>
            <a:cxnLst/>
            <a:rect r="r" b="b" t="t" l="l"/>
            <a:pathLst>
              <a:path h="379761" w="663074">
                <a:moveTo>
                  <a:pt x="0" y="0"/>
                </a:moveTo>
                <a:lnTo>
                  <a:pt x="663075" y="0"/>
                </a:lnTo>
                <a:lnTo>
                  <a:pt x="663075" y="379760"/>
                </a:lnTo>
                <a:lnTo>
                  <a:pt x="0" y="379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3">
              <a:alphaModFix amt="46000"/>
            </a:blip>
            <a:stretch>
              <a:fillRect l="0" t="0" r="0" b="0"/>
            </a:stretch>
          </a:blipFill>
        </p:spPr>
      </p:sp>
      <p:sp>
        <p:nvSpPr>
          <p:cNvPr name="Freeform 9" id="9"/>
          <p:cNvSpPr/>
          <p:nvPr/>
        </p:nvSpPr>
        <p:spPr>
          <a:xfrm flipH="false" flipV="false" rot="0">
            <a:off x="4350371" y="1337237"/>
            <a:ext cx="8538191" cy="3308549"/>
          </a:xfrm>
          <a:custGeom>
            <a:avLst/>
            <a:gdLst/>
            <a:ahLst/>
            <a:cxnLst/>
            <a:rect r="r" b="b" t="t" l="l"/>
            <a:pathLst>
              <a:path h="3308549" w="8538191">
                <a:moveTo>
                  <a:pt x="0" y="0"/>
                </a:moveTo>
                <a:lnTo>
                  <a:pt x="8538191" y="0"/>
                </a:lnTo>
                <a:lnTo>
                  <a:pt x="8538191" y="3308549"/>
                </a:lnTo>
                <a:lnTo>
                  <a:pt x="0" y="33085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120425" y="5688125"/>
            <a:ext cx="12998083" cy="3079116"/>
          </a:xfrm>
          <a:prstGeom prst="rect">
            <a:avLst/>
          </a:prstGeom>
        </p:spPr>
        <p:txBody>
          <a:bodyPr anchor="t" rtlCol="false" tIns="0" lIns="0" bIns="0" rIns="0">
            <a:spAutoFit/>
          </a:bodyPr>
          <a:lstStyle/>
          <a:p>
            <a:pPr algn="ctr">
              <a:lnSpc>
                <a:spcPts val="4059"/>
              </a:lnSpc>
            </a:pPr>
            <a:r>
              <a:rPr lang="en-US" sz="2899" b="true">
                <a:solidFill>
                  <a:srgbClr val="000000"/>
                </a:solidFill>
                <a:latin typeface="Raleway Medium"/>
                <a:ea typeface="Raleway Medium"/>
                <a:cs typeface="Raleway Medium"/>
                <a:sym typeface="Raleway Medium"/>
              </a:rPr>
              <a:t>Our project aims to revolutionize personal fitness by making professional-quality training accessible to everyone, anywhere, and at any time. With the ability to monitor workouts in real-time, our AI system not only helps users improve their techniques but also reduces the risk of injury and enhances overall workout effectiveness.</a:t>
            </a:r>
          </a:p>
          <a:p>
            <a:pPr algn="ctr">
              <a:lnSpc>
                <a:spcPts val="40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028537" y="5041029"/>
            <a:ext cx="20316537" cy="5336414"/>
            <a:chOff x="0" y="0"/>
            <a:chExt cx="5350857" cy="1405475"/>
          </a:xfrm>
        </p:grpSpPr>
        <p:sp>
          <p:nvSpPr>
            <p:cNvPr name="Freeform 4" id="4"/>
            <p:cNvSpPr/>
            <p:nvPr/>
          </p:nvSpPr>
          <p:spPr>
            <a:xfrm flipH="false" flipV="false" rot="0">
              <a:off x="0" y="0"/>
              <a:ext cx="5350857" cy="1405475"/>
            </a:xfrm>
            <a:custGeom>
              <a:avLst/>
              <a:gdLst/>
              <a:ahLst/>
              <a:cxnLst/>
              <a:rect r="r" b="b" t="t" l="l"/>
              <a:pathLst>
                <a:path h="1405475" w="5350857">
                  <a:moveTo>
                    <a:pt x="19434" y="0"/>
                  </a:moveTo>
                  <a:lnTo>
                    <a:pt x="5331423" y="0"/>
                  </a:lnTo>
                  <a:cubicBezTo>
                    <a:pt x="5342156" y="0"/>
                    <a:pt x="5350857" y="8701"/>
                    <a:pt x="5350857" y="19434"/>
                  </a:cubicBezTo>
                  <a:lnTo>
                    <a:pt x="5350857" y="1386041"/>
                  </a:lnTo>
                  <a:cubicBezTo>
                    <a:pt x="5350857" y="1391195"/>
                    <a:pt x="5348810" y="1396139"/>
                    <a:pt x="5345165" y="1399783"/>
                  </a:cubicBezTo>
                  <a:cubicBezTo>
                    <a:pt x="5341521" y="1403428"/>
                    <a:pt x="5336577" y="1405475"/>
                    <a:pt x="5331423" y="1405475"/>
                  </a:cubicBezTo>
                  <a:lnTo>
                    <a:pt x="19434" y="1405475"/>
                  </a:lnTo>
                  <a:cubicBezTo>
                    <a:pt x="8701" y="1405475"/>
                    <a:pt x="0" y="1396774"/>
                    <a:pt x="0" y="1386041"/>
                  </a:cubicBezTo>
                  <a:lnTo>
                    <a:pt x="0" y="19434"/>
                  </a:lnTo>
                  <a:cubicBezTo>
                    <a:pt x="0" y="8701"/>
                    <a:pt x="8701" y="0"/>
                    <a:pt x="19434"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5" id="5"/>
            <p:cNvSpPr txBox="true"/>
            <p:nvPr/>
          </p:nvSpPr>
          <p:spPr>
            <a:xfrm>
              <a:off x="0" y="-38100"/>
              <a:ext cx="5350857" cy="14435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005199" y="584262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8619466" y="9068420"/>
            <a:ext cx="663074" cy="379761"/>
          </a:xfrm>
          <a:custGeom>
            <a:avLst/>
            <a:gdLst/>
            <a:ahLst/>
            <a:cxnLst/>
            <a:rect r="r" b="b" t="t" l="l"/>
            <a:pathLst>
              <a:path h="379761" w="663074">
                <a:moveTo>
                  <a:pt x="0" y="0"/>
                </a:moveTo>
                <a:lnTo>
                  <a:pt x="663075" y="0"/>
                </a:lnTo>
                <a:lnTo>
                  <a:pt x="663075" y="379760"/>
                </a:lnTo>
                <a:lnTo>
                  <a:pt x="0" y="379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3">
              <a:alphaModFix amt="46000"/>
            </a:blip>
            <a:stretch>
              <a:fillRect l="0" t="0" r="0" b="0"/>
            </a:stretch>
          </a:blipFill>
        </p:spPr>
      </p:sp>
      <p:sp>
        <p:nvSpPr>
          <p:cNvPr name="Freeform 9" id="9"/>
          <p:cNvSpPr/>
          <p:nvPr/>
        </p:nvSpPr>
        <p:spPr>
          <a:xfrm flipH="false" flipV="false" rot="0">
            <a:off x="5952182" y="1505056"/>
            <a:ext cx="4317154" cy="3140729"/>
          </a:xfrm>
          <a:custGeom>
            <a:avLst/>
            <a:gdLst/>
            <a:ahLst/>
            <a:cxnLst/>
            <a:rect r="r" b="b" t="t" l="l"/>
            <a:pathLst>
              <a:path h="3140729" w="4317154">
                <a:moveTo>
                  <a:pt x="0" y="0"/>
                </a:moveTo>
                <a:lnTo>
                  <a:pt x="4317154" y="0"/>
                </a:lnTo>
                <a:lnTo>
                  <a:pt x="4317154" y="3140730"/>
                </a:lnTo>
                <a:lnTo>
                  <a:pt x="0" y="3140730"/>
                </a:lnTo>
                <a:lnTo>
                  <a:pt x="0" y="0"/>
                </a:lnTo>
                <a:close/>
              </a:path>
            </a:pathLst>
          </a:custGeom>
          <a:blipFill>
            <a:blip r:embed="rId6"/>
            <a:stretch>
              <a:fillRect l="0" t="0" r="0" b="0"/>
            </a:stretch>
          </a:blipFill>
        </p:spPr>
      </p:sp>
      <p:sp>
        <p:nvSpPr>
          <p:cNvPr name="TextBox 10" id="10"/>
          <p:cNvSpPr txBox="true"/>
          <p:nvPr/>
        </p:nvSpPr>
        <p:spPr>
          <a:xfrm rot="0">
            <a:off x="4417248" y="5093461"/>
            <a:ext cx="7995523" cy="1360151"/>
          </a:xfrm>
          <a:prstGeom prst="rect">
            <a:avLst/>
          </a:prstGeom>
        </p:spPr>
        <p:txBody>
          <a:bodyPr anchor="t" rtlCol="false" tIns="0" lIns="0" bIns="0" rIns="0">
            <a:spAutoFit/>
          </a:bodyPr>
          <a:lstStyle/>
          <a:p>
            <a:pPr algn="ctr" marL="0" indent="0" lvl="0">
              <a:lnSpc>
                <a:spcPts val="10393"/>
              </a:lnSpc>
              <a:spcBef>
                <a:spcPct val="0"/>
              </a:spcBef>
            </a:pPr>
            <a:r>
              <a:rPr lang="en-US" sz="9899" strike="noStrike" u="none">
                <a:solidFill>
                  <a:srgbClr val="1F2374"/>
                </a:solidFill>
                <a:latin typeface="Anton"/>
                <a:ea typeface="Anton"/>
                <a:cs typeface="Anton"/>
                <a:sym typeface="Anton"/>
              </a:rPr>
              <a:t>TARGET AUDIENCE</a:t>
            </a:r>
          </a:p>
        </p:txBody>
      </p:sp>
      <p:sp>
        <p:nvSpPr>
          <p:cNvPr name="TextBox 11" id="11"/>
          <p:cNvSpPr txBox="true"/>
          <p:nvPr/>
        </p:nvSpPr>
        <p:spPr>
          <a:xfrm rot="0">
            <a:off x="4595738" y="6720312"/>
            <a:ext cx="11084680" cy="1180819"/>
          </a:xfrm>
          <a:prstGeom prst="rect">
            <a:avLst/>
          </a:prstGeom>
        </p:spPr>
        <p:txBody>
          <a:bodyPr anchor="t" rtlCol="false" tIns="0" lIns="0" bIns="0" rIns="0">
            <a:spAutoFit/>
          </a:bodyPr>
          <a:lstStyle/>
          <a:p>
            <a:pPr algn="l">
              <a:lnSpc>
                <a:spcPts val="3165"/>
              </a:lnSpc>
              <a:spcBef>
                <a:spcPct val="0"/>
              </a:spcBef>
            </a:pPr>
            <a:r>
              <a:rPr lang="en-US" sz="2261">
                <a:solidFill>
                  <a:srgbClr val="1A1A1A"/>
                </a:solidFill>
                <a:latin typeface="Canva Sans"/>
                <a:ea typeface="Canva Sans"/>
                <a:cs typeface="Canva Sans"/>
                <a:sym typeface="Canva Sans"/>
              </a:rPr>
              <a:t>Fitness Enthusiasts: Improve form and track progress.</a:t>
            </a:r>
          </a:p>
          <a:p>
            <a:pPr algn="l">
              <a:lnSpc>
                <a:spcPts val="3165"/>
              </a:lnSpc>
              <a:spcBef>
                <a:spcPct val="0"/>
              </a:spcBef>
            </a:pPr>
            <a:r>
              <a:rPr lang="en-US" sz="2261">
                <a:solidFill>
                  <a:srgbClr val="1A1A1A"/>
                </a:solidFill>
                <a:latin typeface="Canva Sans"/>
                <a:ea typeface="Canva Sans"/>
                <a:cs typeface="Canva Sans"/>
                <a:sym typeface="Canva Sans"/>
              </a:rPr>
              <a:t>Beginners: Guidance on proper technique to avoid injury.</a:t>
            </a:r>
          </a:p>
          <a:p>
            <a:pPr algn="l">
              <a:lnSpc>
                <a:spcPts val="3165"/>
              </a:lnSpc>
              <a:spcBef>
                <a:spcPct val="0"/>
              </a:spcBef>
            </a:pPr>
            <a:r>
              <a:rPr lang="en-US" sz="2261">
                <a:solidFill>
                  <a:srgbClr val="1A1A1A"/>
                </a:solidFill>
                <a:latin typeface="Canva Sans"/>
                <a:ea typeface="Canva Sans"/>
                <a:cs typeface="Canva Sans"/>
                <a:sym typeface="Canva Sans"/>
              </a:rPr>
              <a:t>Home Workout Users: Virtual assistance with form correction.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893304" y="1028700"/>
            <a:ext cx="10453260" cy="8541231"/>
            <a:chOff x="0" y="0"/>
            <a:chExt cx="1309821" cy="1070239"/>
          </a:xfrm>
        </p:grpSpPr>
        <p:sp>
          <p:nvSpPr>
            <p:cNvPr name="Freeform 4" id="4"/>
            <p:cNvSpPr/>
            <p:nvPr/>
          </p:nvSpPr>
          <p:spPr>
            <a:xfrm flipH="false" flipV="false" rot="0">
              <a:off x="0" y="0"/>
              <a:ext cx="1309821" cy="1070239"/>
            </a:xfrm>
            <a:custGeom>
              <a:avLst/>
              <a:gdLst/>
              <a:ahLst/>
              <a:cxnLst/>
              <a:rect r="r" b="b" t="t" l="l"/>
              <a:pathLst>
                <a:path h="1070239" w="1309821">
                  <a:moveTo>
                    <a:pt x="654911" y="0"/>
                  </a:moveTo>
                  <a:cubicBezTo>
                    <a:pt x="293213" y="0"/>
                    <a:pt x="0" y="239581"/>
                    <a:pt x="0" y="535119"/>
                  </a:cubicBezTo>
                  <a:cubicBezTo>
                    <a:pt x="0" y="830658"/>
                    <a:pt x="293213" y="1070239"/>
                    <a:pt x="654911" y="1070239"/>
                  </a:cubicBezTo>
                  <a:cubicBezTo>
                    <a:pt x="1016608" y="1070239"/>
                    <a:pt x="1309821" y="830658"/>
                    <a:pt x="1309821" y="535119"/>
                  </a:cubicBezTo>
                  <a:cubicBezTo>
                    <a:pt x="1309821" y="239581"/>
                    <a:pt x="1016608" y="0"/>
                    <a:pt x="654911"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122796" y="62235"/>
              <a:ext cx="1064230" cy="90766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766985" y="7261682"/>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16264575" y="9380050"/>
            <a:ext cx="663074" cy="379761"/>
          </a:xfrm>
          <a:custGeom>
            <a:avLst/>
            <a:gdLst/>
            <a:ahLst/>
            <a:cxnLst/>
            <a:rect r="r" b="b" t="t" l="l"/>
            <a:pathLst>
              <a:path h="379761" w="663074">
                <a:moveTo>
                  <a:pt x="0" y="0"/>
                </a:moveTo>
                <a:lnTo>
                  <a:pt x="663075" y="0"/>
                </a:lnTo>
                <a:lnTo>
                  <a:pt x="663075"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8" id="8"/>
          <p:cNvPicPr>
            <a:picLocks noChangeAspect="true"/>
          </p:cNvPicPr>
          <p:nvPr/>
        </p:nvPicPr>
        <p:blipFill>
          <a:blip r:embed="rId6"/>
          <a:srcRect l="0" t="0" r="0" b="0"/>
          <a:stretch>
            <a:fillRect/>
          </a:stretch>
        </p:blipFill>
        <p:spPr>
          <a:xfrm flipH="false" flipV="false" rot="0">
            <a:off x="6448348" y="5788427"/>
            <a:ext cx="4752436" cy="2946510"/>
          </a:xfrm>
          <a:prstGeom prst="rect">
            <a:avLst/>
          </a:prstGeom>
        </p:spPr>
      </p:pic>
      <p:sp>
        <p:nvSpPr>
          <p:cNvPr name="TextBox 9" id="9"/>
          <p:cNvSpPr txBox="true"/>
          <p:nvPr/>
        </p:nvSpPr>
        <p:spPr>
          <a:xfrm rot="0">
            <a:off x="4672102" y="4220593"/>
            <a:ext cx="8895665" cy="1360151"/>
          </a:xfrm>
          <a:prstGeom prst="rect">
            <a:avLst/>
          </a:prstGeom>
        </p:spPr>
        <p:txBody>
          <a:bodyPr anchor="t" rtlCol="false" tIns="0" lIns="0" bIns="0" rIns="0">
            <a:spAutoFit/>
          </a:bodyPr>
          <a:lstStyle/>
          <a:p>
            <a:pPr algn="ctr">
              <a:lnSpc>
                <a:spcPts val="10393"/>
              </a:lnSpc>
            </a:pPr>
            <a:r>
              <a:rPr lang="en-US" sz="9899">
                <a:solidFill>
                  <a:srgbClr val="1F2374"/>
                </a:solidFill>
                <a:latin typeface="Anton"/>
                <a:ea typeface="Anton"/>
                <a:cs typeface="Anton"/>
                <a:sym typeface="Anton"/>
              </a:rPr>
              <a:t>PROJECT STAGES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685991" y="2409900"/>
            <a:ext cx="11371702" cy="3738447"/>
          </a:xfrm>
          <a:custGeom>
            <a:avLst/>
            <a:gdLst/>
            <a:ahLst/>
            <a:cxnLst/>
            <a:rect r="r" b="b" t="t" l="l"/>
            <a:pathLst>
              <a:path h="3738447" w="11371702">
                <a:moveTo>
                  <a:pt x="0" y="0"/>
                </a:moveTo>
                <a:lnTo>
                  <a:pt x="11371701" y="0"/>
                </a:lnTo>
                <a:lnTo>
                  <a:pt x="11371701" y="3738447"/>
                </a:lnTo>
                <a:lnTo>
                  <a:pt x="0" y="37384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17644" y="6458783"/>
            <a:ext cx="9145092" cy="2572057"/>
          </a:xfrm>
          <a:custGeom>
            <a:avLst/>
            <a:gdLst/>
            <a:ahLst/>
            <a:cxnLst/>
            <a:rect r="r" b="b" t="t" l="l"/>
            <a:pathLst>
              <a:path h="2572057" w="9145092">
                <a:moveTo>
                  <a:pt x="0" y="0"/>
                </a:moveTo>
                <a:lnTo>
                  <a:pt x="9145091" y="0"/>
                </a:lnTo>
                <a:lnTo>
                  <a:pt x="9145091" y="2572057"/>
                </a:lnTo>
                <a:lnTo>
                  <a:pt x="0" y="2572057"/>
                </a:lnTo>
                <a:lnTo>
                  <a:pt x="0" y="0"/>
                </a:lnTo>
                <a:close/>
              </a:path>
            </a:pathLst>
          </a:custGeom>
          <a:blipFill>
            <a:blip r:embed="rId5"/>
            <a:stretch>
              <a:fillRect l="0" t="0" r="0" b="0"/>
            </a:stretch>
          </a:blipFill>
        </p:spPr>
      </p:sp>
      <p:sp>
        <p:nvSpPr>
          <p:cNvPr name="TextBox 5" id="5"/>
          <p:cNvSpPr txBox="true"/>
          <p:nvPr/>
        </p:nvSpPr>
        <p:spPr>
          <a:xfrm rot="0">
            <a:off x="-162708" y="727652"/>
            <a:ext cx="3617497" cy="929642"/>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Bebas Neue"/>
                <a:ea typeface="Bebas Neue"/>
                <a:cs typeface="Bebas Neue"/>
                <a:sym typeface="Bebas Neue"/>
              </a:rPr>
              <a:t>Stage  1</a:t>
            </a:r>
          </a:p>
        </p:txBody>
      </p:sp>
      <p:sp>
        <p:nvSpPr>
          <p:cNvPr name="TextBox 6" id="6"/>
          <p:cNvSpPr txBox="true"/>
          <p:nvPr/>
        </p:nvSpPr>
        <p:spPr>
          <a:xfrm rot="0">
            <a:off x="694670" y="1571569"/>
            <a:ext cx="3982641" cy="688974"/>
          </a:xfrm>
          <a:prstGeom prst="rect">
            <a:avLst/>
          </a:prstGeom>
        </p:spPr>
        <p:txBody>
          <a:bodyPr anchor="t" rtlCol="false" tIns="0" lIns="0" bIns="0" rIns="0">
            <a:spAutoFit/>
          </a:bodyPr>
          <a:lstStyle/>
          <a:p>
            <a:pPr algn="ctr">
              <a:lnSpc>
                <a:spcPts val="5600"/>
              </a:lnSpc>
            </a:pPr>
            <a:r>
              <a:rPr lang="en-US" sz="4000" b="true">
                <a:solidFill>
                  <a:srgbClr val="1C0140"/>
                </a:solidFill>
                <a:latin typeface="Canva Sans Bold"/>
                <a:ea typeface="Canva Sans Bold"/>
                <a:cs typeface="Canva Sans Bold"/>
                <a:sym typeface="Canva Sans Bold"/>
              </a:rPr>
              <a:t>Data  Collection</a:t>
            </a:r>
          </a:p>
        </p:txBody>
      </p:sp>
      <p:sp>
        <p:nvSpPr>
          <p:cNvPr name="TextBox 7" id="7"/>
          <p:cNvSpPr txBox="true"/>
          <p:nvPr/>
        </p:nvSpPr>
        <p:spPr>
          <a:xfrm rot="0">
            <a:off x="4017644" y="2711289"/>
            <a:ext cx="8131691" cy="2432211"/>
          </a:xfrm>
          <a:prstGeom prst="rect">
            <a:avLst/>
          </a:prstGeom>
        </p:spPr>
        <p:txBody>
          <a:bodyPr anchor="t" rtlCol="false" tIns="0" lIns="0" bIns="0" rIns="0">
            <a:spAutoFit/>
          </a:bodyPr>
          <a:lstStyle/>
          <a:p>
            <a:pPr algn="ctr">
              <a:lnSpc>
                <a:spcPts val="3249"/>
              </a:lnSpc>
              <a:spcBef>
                <a:spcPct val="0"/>
              </a:spcBef>
            </a:pPr>
            <a:r>
              <a:rPr lang="en-US" b="true" sz="2321">
                <a:solidFill>
                  <a:srgbClr val="000000"/>
                </a:solidFill>
                <a:latin typeface="Canva Sans Bold"/>
                <a:ea typeface="Canva Sans Bold"/>
                <a:cs typeface="Canva Sans Bold"/>
                <a:sym typeface="Canva Sans Bold"/>
              </a:rPr>
              <a:t>Dataset Overview</a:t>
            </a:r>
          </a:p>
          <a:p>
            <a:pPr algn="ctr">
              <a:lnSpc>
                <a:spcPts val="3249"/>
              </a:lnSpc>
              <a:spcBef>
                <a:spcPct val="0"/>
              </a:spcBef>
            </a:pPr>
            <a:r>
              <a:rPr lang="en-US" sz="2321">
                <a:solidFill>
                  <a:srgbClr val="000000"/>
                </a:solidFill>
                <a:latin typeface="Canva Sans"/>
                <a:ea typeface="Canva Sans"/>
                <a:cs typeface="Canva Sans"/>
                <a:sym typeface="Canva Sans"/>
              </a:rPr>
              <a:t>In our gym project, we compiled a comprehensive dataset of workout videos, categorizing them into four </a:t>
            </a:r>
            <a:r>
              <a:rPr lang="en-US" b="true" sz="2321">
                <a:solidFill>
                  <a:srgbClr val="000000"/>
                </a:solidFill>
                <a:latin typeface="Canva Sans Bold"/>
                <a:ea typeface="Canva Sans Bold"/>
                <a:cs typeface="Canva Sans Bold"/>
                <a:sym typeface="Canva Sans Bold"/>
              </a:rPr>
              <a:t>distinct classes: Squats, Bicep-Curls, Neutral, and Push-ups. </a:t>
            </a:r>
            <a:r>
              <a:rPr lang="en-US" sz="2321">
                <a:solidFill>
                  <a:srgbClr val="000000"/>
                </a:solidFill>
                <a:latin typeface="Canva Sans"/>
                <a:ea typeface="Canva Sans"/>
                <a:cs typeface="Canva Sans"/>
                <a:sym typeface="Canva Sans"/>
              </a:rPr>
              <a:t>The dataset was sourced from Kaggle and Pexels, providing a diverse range of examples for model training.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81663" y="914400"/>
            <a:ext cx="3617497" cy="929642"/>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Bebas Neue"/>
                <a:ea typeface="Bebas Neue"/>
                <a:cs typeface="Bebas Neue"/>
                <a:sym typeface="Bebas Neue"/>
              </a:rPr>
              <a:t>Stage  1</a:t>
            </a:r>
          </a:p>
        </p:txBody>
      </p:sp>
      <p:sp>
        <p:nvSpPr>
          <p:cNvPr name="TextBox 4" id="4"/>
          <p:cNvSpPr txBox="true"/>
          <p:nvPr/>
        </p:nvSpPr>
        <p:spPr>
          <a:xfrm rot="0">
            <a:off x="752518" y="1962094"/>
            <a:ext cx="4862751" cy="688974"/>
          </a:xfrm>
          <a:prstGeom prst="rect">
            <a:avLst/>
          </a:prstGeom>
        </p:spPr>
        <p:txBody>
          <a:bodyPr anchor="t" rtlCol="false" tIns="0" lIns="0" bIns="0" rIns="0">
            <a:spAutoFit/>
          </a:bodyPr>
          <a:lstStyle/>
          <a:p>
            <a:pPr algn="ctr">
              <a:lnSpc>
                <a:spcPts val="5600"/>
              </a:lnSpc>
            </a:pPr>
            <a:r>
              <a:rPr lang="en-US" sz="4000" b="true">
                <a:solidFill>
                  <a:srgbClr val="1C0140"/>
                </a:solidFill>
                <a:latin typeface="Canva Sans Bold"/>
                <a:ea typeface="Canva Sans Bold"/>
                <a:cs typeface="Canva Sans Bold"/>
                <a:sym typeface="Canva Sans Bold"/>
              </a:rPr>
              <a:t>Features Extraction</a:t>
            </a:r>
          </a:p>
        </p:txBody>
      </p:sp>
      <p:sp>
        <p:nvSpPr>
          <p:cNvPr name="Freeform 5" id="5"/>
          <p:cNvSpPr/>
          <p:nvPr/>
        </p:nvSpPr>
        <p:spPr>
          <a:xfrm flipH="false" flipV="false" rot="0">
            <a:off x="1627085" y="3135418"/>
            <a:ext cx="14467186" cy="4756087"/>
          </a:xfrm>
          <a:custGeom>
            <a:avLst/>
            <a:gdLst/>
            <a:ahLst/>
            <a:cxnLst/>
            <a:rect r="r" b="b" t="t" l="l"/>
            <a:pathLst>
              <a:path h="4756087" w="14467186">
                <a:moveTo>
                  <a:pt x="0" y="0"/>
                </a:moveTo>
                <a:lnTo>
                  <a:pt x="14467186" y="0"/>
                </a:lnTo>
                <a:lnTo>
                  <a:pt x="14467186" y="4756087"/>
                </a:lnTo>
                <a:lnTo>
                  <a:pt x="0" y="47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918806" y="3775907"/>
            <a:ext cx="11580464" cy="3437010"/>
          </a:xfrm>
          <a:prstGeom prst="rect">
            <a:avLst/>
          </a:prstGeom>
        </p:spPr>
        <p:txBody>
          <a:bodyPr anchor="t" rtlCol="false" tIns="0" lIns="0" bIns="0" rIns="0">
            <a:spAutoFit/>
          </a:bodyPr>
          <a:lstStyle/>
          <a:p>
            <a:pPr algn="just">
              <a:lnSpc>
                <a:spcPts val="3062"/>
              </a:lnSpc>
              <a:spcBef>
                <a:spcPct val="0"/>
              </a:spcBef>
            </a:pPr>
          </a:p>
          <a:p>
            <a:pPr algn="ctr">
              <a:lnSpc>
                <a:spcPts val="3062"/>
              </a:lnSpc>
              <a:spcBef>
                <a:spcPct val="0"/>
              </a:spcBef>
            </a:pPr>
            <a:r>
              <a:rPr lang="en-US" sz="2187">
                <a:solidFill>
                  <a:srgbClr val="000000"/>
                </a:solidFill>
                <a:latin typeface="Canva Sans"/>
                <a:ea typeface="Canva Sans"/>
                <a:cs typeface="Canva Sans"/>
                <a:sym typeface="Canva Sans"/>
              </a:rPr>
              <a:t>After collecting the data, we employed MediaPipe for pose estimation, extracting key body points from each frame across all class videos. This processing resulted in a structured dataset formatted as a</a:t>
            </a:r>
            <a:r>
              <a:rPr lang="en-US" b="true" sz="2187">
                <a:solidFill>
                  <a:srgbClr val="000000"/>
                </a:solidFill>
                <a:latin typeface="Canva Sans Bold"/>
                <a:ea typeface="Canva Sans Bold"/>
                <a:cs typeface="Canva Sans Bold"/>
                <a:sym typeface="Canva Sans Bold"/>
              </a:rPr>
              <a:t> CSV file  </a:t>
            </a:r>
            <a:r>
              <a:rPr lang="en-US" b="true" sz="2187">
                <a:solidFill>
                  <a:srgbClr val="000000"/>
                </a:solidFill>
                <a:latin typeface="Canva Sans Bold"/>
                <a:ea typeface="Canva Sans Bold"/>
                <a:cs typeface="Canva Sans Bold"/>
                <a:sym typeface="Canva Sans Bold"/>
              </a:rPr>
              <a:t>containing:</a:t>
            </a:r>
          </a:p>
          <a:p>
            <a:pPr algn="just">
              <a:lnSpc>
                <a:spcPts val="3062"/>
              </a:lnSpc>
              <a:spcBef>
                <a:spcPct val="0"/>
              </a:spcBef>
            </a:pPr>
          </a:p>
          <a:p>
            <a:pPr algn="ctr">
              <a:lnSpc>
                <a:spcPts val="3062"/>
              </a:lnSpc>
              <a:spcBef>
                <a:spcPct val="0"/>
              </a:spcBef>
            </a:pPr>
            <a:r>
              <a:rPr lang="en-US" sz="2187">
                <a:solidFill>
                  <a:srgbClr val="000000"/>
                </a:solidFill>
                <a:latin typeface="Canva Sans"/>
                <a:ea typeface="Canva Sans"/>
                <a:cs typeface="Canva Sans"/>
                <a:sym typeface="Canva Sans"/>
              </a:rPr>
              <a:t>Feature Columns: </a:t>
            </a:r>
            <a:r>
              <a:rPr lang="en-US" b="true" sz="2187">
                <a:solidFill>
                  <a:srgbClr val="000000"/>
                </a:solidFill>
                <a:latin typeface="Canva Sans Bold"/>
                <a:ea typeface="Canva Sans Bold"/>
                <a:cs typeface="Canva Sans Bold"/>
                <a:sym typeface="Canva Sans Bold"/>
              </a:rPr>
              <a:t>99 keypoint feature columns</a:t>
            </a:r>
            <a:r>
              <a:rPr lang="en-US" sz="2187">
                <a:solidFill>
                  <a:srgbClr val="000000"/>
                </a:solidFill>
                <a:latin typeface="Canva Sans"/>
                <a:ea typeface="Canva Sans"/>
                <a:cs typeface="Canva Sans"/>
                <a:sym typeface="Canva Sans"/>
              </a:rPr>
              <a:t> representing various body landmarks.</a:t>
            </a:r>
          </a:p>
          <a:p>
            <a:pPr algn="ctr">
              <a:lnSpc>
                <a:spcPts val="3062"/>
              </a:lnSpc>
              <a:spcBef>
                <a:spcPct val="0"/>
              </a:spcBef>
            </a:pPr>
            <a:r>
              <a:rPr lang="en-US" sz="2187">
                <a:solidFill>
                  <a:srgbClr val="000000"/>
                </a:solidFill>
                <a:latin typeface="Canva Sans"/>
                <a:ea typeface="Canva Sans"/>
                <a:cs typeface="Canva Sans"/>
                <a:sym typeface="Canva Sans"/>
              </a:rPr>
              <a:t>Target Class: Each entry is labeled with its corresponding </a:t>
            </a:r>
            <a:r>
              <a:rPr lang="en-US" b="true" sz="2187">
                <a:solidFill>
                  <a:srgbClr val="000000"/>
                </a:solidFill>
                <a:latin typeface="Canva Sans Bold"/>
                <a:ea typeface="Canva Sans Bold"/>
                <a:cs typeface="Canva Sans Bold"/>
                <a:sym typeface="Canva Sans Bold"/>
              </a:rPr>
              <a:t>workout class.</a:t>
            </a:r>
          </a:p>
          <a:p>
            <a:pPr algn="ctr">
              <a:lnSpc>
                <a:spcPts val="3062"/>
              </a:lnSpc>
              <a:spcBef>
                <a:spcPct val="0"/>
              </a:spcBef>
            </a:pPr>
            <a:r>
              <a:rPr lang="en-US" sz="2187">
                <a:solidFill>
                  <a:srgbClr val="000000"/>
                </a:solidFill>
                <a:latin typeface="Canva Sans"/>
                <a:ea typeface="Canva Sans"/>
                <a:cs typeface="Canva Sans"/>
                <a:sym typeface="Canva Sans"/>
              </a:rPr>
              <a:t>Total Rows: The dataset comprises a </a:t>
            </a:r>
            <a:r>
              <a:rPr lang="en-US" b="true" sz="2187">
                <a:solidFill>
                  <a:srgbClr val="000000"/>
                </a:solidFill>
                <a:latin typeface="Canva Sans Bold"/>
                <a:ea typeface="Canva Sans Bold"/>
                <a:cs typeface="Canva Sans Bold"/>
                <a:sym typeface="Canva Sans Bold"/>
              </a:rPr>
              <a:t>total of 57,200 rows</a:t>
            </a:r>
            <a:r>
              <a:rPr lang="en-US" sz="2187">
                <a:solidFill>
                  <a:srgbClr val="000000"/>
                </a:solidFill>
                <a:latin typeface="Canva Sans"/>
                <a:ea typeface="Canva Sans"/>
                <a:cs typeface="Canva Sans"/>
                <a:sym typeface="Canva Sans"/>
              </a:rPr>
              <a:t>, providing a rich source of information for training our classification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DAGSf-NPO1Y</dc:identifier>
  <dcterms:modified xsi:type="dcterms:W3CDTF">2011-08-01T06:04:30Z</dcterms:modified>
  <cp:revision>1</cp:revision>
  <dc:title>AI-Powered Fitness Trainer</dc:title>
</cp:coreProperties>
</file>